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8"/>
  </p:notesMasterIdLst>
  <p:sldIdLst>
    <p:sldId id="256" r:id="rId3"/>
    <p:sldId id="322" r:id="rId4"/>
    <p:sldId id="305" r:id="rId5"/>
    <p:sldId id="258" r:id="rId6"/>
    <p:sldId id="260" r:id="rId7"/>
    <p:sldId id="261" r:id="rId8"/>
    <p:sldId id="262" r:id="rId9"/>
    <p:sldId id="263" r:id="rId10"/>
    <p:sldId id="265" r:id="rId11"/>
    <p:sldId id="267" r:id="rId12"/>
    <p:sldId id="269" r:id="rId13"/>
    <p:sldId id="294" r:id="rId14"/>
    <p:sldId id="276" r:id="rId15"/>
    <p:sldId id="277" r:id="rId16"/>
    <p:sldId id="295" r:id="rId17"/>
    <p:sldId id="314" r:id="rId18"/>
    <p:sldId id="313" r:id="rId19"/>
    <p:sldId id="307" r:id="rId20"/>
    <p:sldId id="315" r:id="rId21"/>
    <p:sldId id="317" r:id="rId22"/>
    <p:sldId id="316" r:id="rId23"/>
    <p:sldId id="319" r:id="rId24"/>
    <p:sldId id="296" r:id="rId25"/>
    <p:sldId id="297" r:id="rId26"/>
    <p:sldId id="280" r:id="rId27"/>
  </p:sldIdLst>
  <p:sldSz cx="11880850" cy="7218363"/>
  <p:notesSz cx="6858000" cy="9144000"/>
  <p:defaultTextStyle>
    <a:defPPr>
      <a:defRPr lang="tr-TR"/>
    </a:defPPr>
    <a:lvl1pPr marL="0" algn="l" defTabSz="1091149" rtl="0" eaLnBrk="1" latinLnBrk="0" hangingPunct="1">
      <a:defRPr sz="2100" kern="1200">
        <a:solidFill>
          <a:schemeClr val="tx1"/>
        </a:solidFill>
        <a:latin typeface="+mn-lt"/>
        <a:ea typeface="+mn-ea"/>
        <a:cs typeface="+mn-cs"/>
      </a:defRPr>
    </a:lvl1pPr>
    <a:lvl2pPr marL="545575" algn="l" defTabSz="1091149" rtl="0" eaLnBrk="1" latinLnBrk="0" hangingPunct="1">
      <a:defRPr sz="2100" kern="1200">
        <a:solidFill>
          <a:schemeClr val="tx1"/>
        </a:solidFill>
        <a:latin typeface="+mn-lt"/>
        <a:ea typeface="+mn-ea"/>
        <a:cs typeface="+mn-cs"/>
      </a:defRPr>
    </a:lvl2pPr>
    <a:lvl3pPr marL="1091149" algn="l" defTabSz="1091149" rtl="0" eaLnBrk="1" latinLnBrk="0" hangingPunct="1">
      <a:defRPr sz="2100" kern="1200">
        <a:solidFill>
          <a:schemeClr val="tx1"/>
        </a:solidFill>
        <a:latin typeface="+mn-lt"/>
        <a:ea typeface="+mn-ea"/>
        <a:cs typeface="+mn-cs"/>
      </a:defRPr>
    </a:lvl3pPr>
    <a:lvl4pPr marL="1636724" algn="l" defTabSz="1091149" rtl="0" eaLnBrk="1" latinLnBrk="0" hangingPunct="1">
      <a:defRPr sz="2100" kern="1200">
        <a:solidFill>
          <a:schemeClr val="tx1"/>
        </a:solidFill>
        <a:latin typeface="+mn-lt"/>
        <a:ea typeface="+mn-ea"/>
        <a:cs typeface="+mn-cs"/>
      </a:defRPr>
    </a:lvl4pPr>
    <a:lvl5pPr marL="2182298" algn="l" defTabSz="1091149" rtl="0" eaLnBrk="1" latinLnBrk="0" hangingPunct="1">
      <a:defRPr sz="2100" kern="1200">
        <a:solidFill>
          <a:schemeClr val="tx1"/>
        </a:solidFill>
        <a:latin typeface="+mn-lt"/>
        <a:ea typeface="+mn-ea"/>
        <a:cs typeface="+mn-cs"/>
      </a:defRPr>
    </a:lvl5pPr>
    <a:lvl6pPr marL="2727873" algn="l" defTabSz="1091149" rtl="0" eaLnBrk="1" latinLnBrk="0" hangingPunct="1">
      <a:defRPr sz="2100" kern="1200">
        <a:solidFill>
          <a:schemeClr val="tx1"/>
        </a:solidFill>
        <a:latin typeface="+mn-lt"/>
        <a:ea typeface="+mn-ea"/>
        <a:cs typeface="+mn-cs"/>
      </a:defRPr>
    </a:lvl6pPr>
    <a:lvl7pPr marL="3273448" algn="l" defTabSz="1091149" rtl="0" eaLnBrk="1" latinLnBrk="0" hangingPunct="1">
      <a:defRPr sz="2100" kern="1200">
        <a:solidFill>
          <a:schemeClr val="tx1"/>
        </a:solidFill>
        <a:latin typeface="+mn-lt"/>
        <a:ea typeface="+mn-ea"/>
        <a:cs typeface="+mn-cs"/>
      </a:defRPr>
    </a:lvl7pPr>
    <a:lvl8pPr marL="3819022" algn="l" defTabSz="1091149" rtl="0" eaLnBrk="1" latinLnBrk="0" hangingPunct="1">
      <a:defRPr sz="2100" kern="1200">
        <a:solidFill>
          <a:schemeClr val="tx1"/>
        </a:solidFill>
        <a:latin typeface="+mn-lt"/>
        <a:ea typeface="+mn-ea"/>
        <a:cs typeface="+mn-cs"/>
      </a:defRPr>
    </a:lvl8pPr>
    <a:lvl9pPr marL="4364598" algn="l" defTabSz="1091149"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4">
          <p15:clr>
            <a:srgbClr val="A4A3A4"/>
          </p15:clr>
        </p15:guide>
        <p15:guide id="2" pos="374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7" autoAdjust="0"/>
    <p:restoredTop sz="76578" autoAdjust="0"/>
  </p:normalViewPr>
  <p:slideViewPr>
    <p:cSldViewPr>
      <p:cViewPr varScale="1">
        <p:scale>
          <a:sx n="43" d="100"/>
          <a:sy n="43" d="100"/>
        </p:scale>
        <p:origin x="842" y="62"/>
      </p:cViewPr>
      <p:guideLst>
        <p:guide orient="horz" pos="2274"/>
        <p:guide pos="3742"/>
      </p:guideLst>
    </p:cSldViewPr>
  </p:slideViewPr>
  <p:outlineViewPr>
    <p:cViewPr>
      <p:scale>
        <a:sx n="33" d="100"/>
        <a:sy n="33" d="100"/>
      </p:scale>
      <p:origin x="0" y="205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kayzer-06\Desktop\SEMA%20OTEL%2001.02.2025\6-TABLOLAR\Tablo-10%20Enerji%20Tu&#776;ketim%20Takip%20Tablosu.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kayzer-06\Desktop\SEMA%20OTEL%2001.02.2025\6-TABLOLAR\Tablo-10%20Enerji%20Tu&#776;ketim%20Takip%20Tablosu.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kayzer-06\Desktop\SEMA%20OTEL%2001.02.2025\6-TABLOLAR\Tablo-12%20Su%20Sarfiyati%20Takip%20Tablosu.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kayzer-06\Desktop\SEMA%20OTEL%2001.02.2025\6-TABLOLAR\Tablo-12%20Su%20Sarfiyati%20Takip%20Tablosu.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a:t>2024</a:t>
            </a:r>
            <a:r>
              <a:rPr lang="tr-TR" baseline="0"/>
              <a:t> YILI MİSAFİR GECELEME BAŞI ELEKTRİK TÜKETİM MİKTARLARI KWH</a:t>
            </a:r>
            <a:endParaRPr lang="tr-TR"/>
          </a:p>
        </c:rich>
      </c:tx>
      <c:layout>
        <c:manualLayout>
          <c:xMode val="edge"/>
          <c:yMode val="edge"/>
          <c:x val="0.12872922134733156"/>
          <c:y val="6.9444444444444448E-2"/>
        </c:manualLayout>
      </c:layout>
      <c:overlay val="0"/>
    </c:title>
    <c:autoTitleDeleted val="0"/>
    <c:plotArea>
      <c:layout/>
      <c:barChart>
        <c:barDir val="col"/>
        <c:grouping val="clustered"/>
        <c:varyColors val="0"/>
        <c:ser>
          <c:idx val="0"/>
          <c:order val="0"/>
          <c:tx>
            <c:strRef>
              <c:f>'2024'!$B$5</c:f>
              <c:strCache>
                <c:ptCount val="1"/>
                <c:pt idx="0">
                  <c:v>Ocak</c:v>
                </c:pt>
              </c:strCache>
            </c:strRef>
          </c:tx>
          <c:invertIfNegative val="0"/>
          <c:val>
            <c:numRef>
              <c:f>'2024'!$B$10</c:f>
              <c:numCache>
                <c:formatCode>0.00</c:formatCode>
                <c:ptCount val="1"/>
                <c:pt idx="0">
                  <c:v>30.785714285714285</c:v>
                </c:pt>
              </c:numCache>
            </c:numRef>
          </c:val>
          <c:extLst>
            <c:ext xmlns:c16="http://schemas.microsoft.com/office/drawing/2014/chart" uri="{C3380CC4-5D6E-409C-BE32-E72D297353CC}">
              <c16:uniqueId val="{00000000-9C74-4368-9DF1-70BBD25AF1C4}"/>
            </c:ext>
          </c:extLst>
        </c:ser>
        <c:ser>
          <c:idx val="1"/>
          <c:order val="1"/>
          <c:tx>
            <c:strRef>
              <c:f>'2024'!$C$5</c:f>
              <c:strCache>
                <c:ptCount val="1"/>
                <c:pt idx="0">
                  <c:v>Şubat</c:v>
                </c:pt>
              </c:strCache>
            </c:strRef>
          </c:tx>
          <c:invertIfNegative val="0"/>
          <c:val>
            <c:numRef>
              <c:f>'2024'!$C$10</c:f>
              <c:numCache>
                <c:formatCode>0.00</c:formatCode>
                <c:ptCount val="1"/>
                <c:pt idx="0">
                  <c:v>29.773684210526316</c:v>
                </c:pt>
              </c:numCache>
            </c:numRef>
          </c:val>
          <c:extLst>
            <c:ext xmlns:c16="http://schemas.microsoft.com/office/drawing/2014/chart" uri="{C3380CC4-5D6E-409C-BE32-E72D297353CC}">
              <c16:uniqueId val="{00000001-9C74-4368-9DF1-70BBD25AF1C4}"/>
            </c:ext>
          </c:extLst>
        </c:ser>
        <c:ser>
          <c:idx val="2"/>
          <c:order val="2"/>
          <c:tx>
            <c:strRef>
              <c:f>'2024'!$D$5</c:f>
              <c:strCache>
                <c:ptCount val="1"/>
                <c:pt idx="0">
                  <c:v>Mart</c:v>
                </c:pt>
              </c:strCache>
            </c:strRef>
          </c:tx>
          <c:invertIfNegative val="0"/>
          <c:val>
            <c:numRef>
              <c:f>'2024'!$D$10</c:f>
              <c:numCache>
                <c:formatCode>0.00</c:formatCode>
                <c:ptCount val="1"/>
                <c:pt idx="0">
                  <c:v>16.421487603305785</c:v>
                </c:pt>
              </c:numCache>
            </c:numRef>
          </c:val>
          <c:extLst>
            <c:ext xmlns:c16="http://schemas.microsoft.com/office/drawing/2014/chart" uri="{C3380CC4-5D6E-409C-BE32-E72D297353CC}">
              <c16:uniqueId val="{00000002-9C74-4368-9DF1-70BBD25AF1C4}"/>
            </c:ext>
          </c:extLst>
        </c:ser>
        <c:ser>
          <c:idx val="3"/>
          <c:order val="3"/>
          <c:tx>
            <c:strRef>
              <c:f>'2024'!$E$5</c:f>
              <c:strCache>
                <c:ptCount val="1"/>
                <c:pt idx="0">
                  <c:v>Nisan</c:v>
                </c:pt>
              </c:strCache>
            </c:strRef>
          </c:tx>
          <c:invertIfNegative val="0"/>
          <c:val>
            <c:numRef>
              <c:f>'2024'!$E$10</c:f>
              <c:numCache>
                <c:formatCode>0.00</c:formatCode>
                <c:ptCount val="1"/>
                <c:pt idx="0">
                  <c:v>35.036764705882355</c:v>
                </c:pt>
              </c:numCache>
            </c:numRef>
          </c:val>
          <c:extLst>
            <c:ext xmlns:c16="http://schemas.microsoft.com/office/drawing/2014/chart" uri="{C3380CC4-5D6E-409C-BE32-E72D297353CC}">
              <c16:uniqueId val="{00000003-9C74-4368-9DF1-70BBD25AF1C4}"/>
            </c:ext>
          </c:extLst>
        </c:ser>
        <c:ser>
          <c:idx val="4"/>
          <c:order val="4"/>
          <c:tx>
            <c:strRef>
              <c:f>'2024'!$F$5</c:f>
              <c:strCache>
                <c:ptCount val="1"/>
                <c:pt idx="0">
                  <c:v>Mayıs</c:v>
                </c:pt>
              </c:strCache>
            </c:strRef>
          </c:tx>
          <c:invertIfNegative val="0"/>
          <c:val>
            <c:numRef>
              <c:f>'2024'!$F$10</c:f>
              <c:numCache>
                <c:formatCode>0.00</c:formatCode>
                <c:ptCount val="1"/>
                <c:pt idx="0">
                  <c:v>17.561959654178676</c:v>
                </c:pt>
              </c:numCache>
            </c:numRef>
          </c:val>
          <c:extLst>
            <c:ext xmlns:c16="http://schemas.microsoft.com/office/drawing/2014/chart" uri="{C3380CC4-5D6E-409C-BE32-E72D297353CC}">
              <c16:uniqueId val="{00000004-9C74-4368-9DF1-70BBD25AF1C4}"/>
            </c:ext>
          </c:extLst>
        </c:ser>
        <c:ser>
          <c:idx val="5"/>
          <c:order val="5"/>
          <c:tx>
            <c:strRef>
              <c:f>'2024'!$G$5</c:f>
              <c:strCache>
                <c:ptCount val="1"/>
                <c:pt idx="0">
                  <c:v>Haziran</c:v>
                </c:pt>
              </c:strCache>
            </c:strRef>
          </c:tx>
          <c:invertIfNegative val="0"/>
          <c:val>
            <c:numRef>
              <c:f>'2024'!$G$10</c:f>
              <c:numCache>
                <c:formatCode>0.00</c:formatCode>
                <c:ptCount val="1"/>
                <c:pt idx="0">
                  <c:v>31.073863636363637</c:v>
                </c:pt>
              </c:numCache>
            </c:numRef>
          </c:val>
          <c:extLst>
            <c:ext xmlns:c16="http://schemas.microsoft.com/office/drawing/2014/chart" uri="{C3380CC4-5D6E-409C-BE32-E72D297353CC}">
              <c16:uniqueId val="{00000005-9C74-4368-9DF1-70BBD25AF1C4}"/>
            </c:ext>
          </c:extLst>
        </c:ser>
        <c:ser>
          <c:idx val="6"/>
          <c:order val="6"/>
          <c:tx>
            <c:strRef>
              <c:f>'2024'!$H$5</c:f>
              <c:strCache>
                <c:ptCount val="1"/>
                <c:pt idx="0">
                  <c:v>Temmuz</c:v>
                </c:pt>
              </c:strCache>
            </c:strRef>
          </c:tx>
          <c:invertIfNegative val="0"/>
          <c:val>
            <c:numRef>
              <c:f>'2024'!$H$10</c:f>
              <c:numCache>
                <c:formatCode>0.00</c:formatCode>
                <c:ptCount val="1"/>
                <c:pt idx="0">
                  <c:v>22.568493150684933</c:v>
                </c:pt>
              </c:numCache>
            </c:numRef>
          </c:val>
          <c:extLst>
            <c:ext xmlns:c16="http://schemas.microsoft.com/office/drawing/2014/chart" uri="{C3380CC4-5D6E-409C-BE32-E72D297353CC}">
              <c16:uniqueId val="{00000006-9C74-4368-9DF1-70BBD25AF1C4}"/>
            </c:ext>
          </c:extLst>
        </c:ser>
        <c:ser>
          <c:idx val="7"/>
          <c:order val="7"/>
          <c:tx>
            <c:strRef>
              <c:f>'2024'!$I$5</c:f>
              <c:strCache>
                <c:ptCount val="1"/>
                <c:pt idx="0">
                  <c:v>Ağustos</c:v>
                </c:pt>
              </c:strCache>
            </c:strRef>
          </c:tx>
          <c:invertIfNegative val="0"/>
          <c:val>
            <c:numRef>
              <c:f>'2024'!$I$10</c:f>
              <c:numCache>
                <c:formatCode>0.00</c:formatCode>
                <c:ptCount val="1"/>
                <c:pt idx="0">
                  <c:v>18.845528455284551</c:v>
                </c:pt>
              </c:numCache>
            </c:numRef>
          </c:val>
          <c:extLst>
            <c:ext xmlns:c16="http://schemas.microsoft.com/office/drawing/2014/chart" uri="{C3380CC4-5D6E-409C-BE32-E72D297353CC}">
              <c16:uniqueId val="{00000007-9C74-4368-9DF1-70BBD25AF1C4}"/>
            </c:ext>
          </c:extLst>
        </c:ser>
        <c:ser>
          <c:idx val="8"/>
          <c:order val="8"/>
          <c:tx>
            <c:strRef>
              <c:f>'2024'!$J$5</c:f>
              <c:strCache>
                <c:ptCount val="1"/>
                <c:pt idx="0">
                  <c:v>Eylül</c:v>
                </c:pt>
              </c:strCache>
            </c:strRef>
          </c:tx>
          <c:invertIfNegative val="0"/>
          <c:val>
            <c:numRef>
              <c:f>'2024'!$J$10</c:f>
              <c:numCache>
                <c:formatCode>0.00</c:formatCode>
                <c:ptCount val="1"/>
                <c:pt idx="0">
                  <c:v>17.162790697674417</c:v>
                </c:pt>
              </c:numCache>
            </c:numRef>
          </c:val>
          <c:extLst>
            <c:ext xmlns:c16="http://schemas.microsoft.com/office/drawing/2014/chart" uri="{C3380CC4-5D6E-409C-BE32-E72D297353CC}">
              <c16:uniqueId val="{00000008-9C74-4368-9DF1-70BBD25AF1C4}"/>
            </c:ext>
          </c:extLst>
        </c:ser>
        <c:ser>
          <c:idx val="9"/>
          <c:order val="9"/>
          <c:tx>
            <c:strRef>
              <c:f>'2024'!$K$5</c:f>
              <c:strCache>
                <c:ptCount val="1"/>
                <c:pt idx="0">
                  <c:v>Ekim</c:v>
                </c:pt>
              </c:strCache>
            </c:strRef>
          </c:tx>
          <c:invertIfNegative val="0"/>
          <c:val>
            <c:numRef>
              <c:f>'2024'!$K$10</c:f>
              <c:numCache>
                <c:formatCode>0.00</c:formatCode>
                <c:ptCount val="1"/>
                <c:pt idx="0">
                  <c:v>35.512500000000003</c:v>
                </c:pt>
              </c:numCache>
            </c:numRef>
          </c:val>
          <c:extLst>
            <c:ext xmlns:c16="http://schemas.microsoft.com/office/drawing/2014/chart" uri="{C3380CC4-5D6E-409C-BE32-E72D297353CC}">
              <c16:uniqueId val="{00000009-9C74-4368-9DF1-70BBD25AF1C4}"/>
            </c:ext>
          </c:extLst>
        </c:ser>
        <c:ser>
          <c:idx val="10"/>
          <c:order val="10"/>
          <c:tx>
            <c:strRef>
              <c:f>'2024'!$L$5</c:f>
              <c:strCache>
                <c:ptCount val="1"/>
                <c:pt idx="0">
                  <c:v>Kasım</c:v>
                </c:pt>
              </c:strCache>
            </c:strRef>
          </c:tx>
          <c:invertIfNegative val="0"/>
          <c:val>
            <c:numRef>
              <c:f>'2024'!$L$10</c:f>
              <c:numCache>
                <c:formatCode>0.00</c:formatCode>
                <c:ptCount val="1"/>
                <c:pt idx="0">
                  <c:v>33.910828025477706</c:v>
                </c:pt>
              </c:numCache>
            </c:numRef>
          </c:val>
          <c:extLst>
            <c:ext xmlns:c16="http://schemas.microsoft.com/office/drawing/2014/chart" uri="{C3380CC4-5D6E-409C-BE32-E72D297353CC}">
              <c16:uniqueId val="{0000000A-9C74-4368-9DF1-70BBD25AF1C4}"/>
            </c:ext>
          </c:extLst>
        </c:ser>
        <c:ser>
          <c:idx val="11"/>
          <c:order val="11"/>
          <c:tx>
            <c:strRef>
              <c:f>'2024'!$M$5</c:f>
              <c:strCache>
                <c:ptCount val="1"/>
                <c:pt idx="0">
                  <c:v>Aralık</c:v>
                </c:pt>
              </c:strCache>
            </c:strRef>
          </c:tx>
          <c:invertIfNegative val="0"/>
          <c:val>
            <c:numRef>
              <c:f>'2024'!$M$10</c:f>
              <c:numCache>
                <c:formatCode>0.00</c:formatCode>
                <c:ptCount val="1"/>
                <c:pt idx="0">
                  <c:v>21.540636042402827</c:v>
                </c:pt>
              </c:numCache>
            </c:numRef>
          </c:val>
          <c:extLst>
            <c:ext xmlns:c16="http://schemas.microsoft.com/office/drawing/2014/chart" uri="{C3380CC4-5D6E-409C-BE32-E72D297353CC}">
              <c16:uniqueId val="{0000000B-9C74-4368-9DF1-70BBD25AF1C4}"/>
            </c:ext>
          </c:extLst>
        </c:ser>
        <c:dLbls>
          <c:showLegendKey val="0"/>
          <c:showVal val="0"/>
          <c:showCatName val="0"/>
          <c:showSerName val="0"/>
          <c:showPercent val="0"/>
          <c:showBubbleSize val="0"/>
        </c:dLbls>
        <c:gapWidth val="75"/>
        <c:overlap val="-25"/>
        <c:axId val="146685312"/>
        <c:axId val="146699392"/>
      </c:barChart>
      <c:catAx>
        <c:axId val="146685312"/>
        <c:scaling>
          <c:orientation val="minMax"/>
        </c:scaling>
        <c:delete val="0"/>
        <c:axPos val="b"/>
        <c:majorTickMark val="none"/>
        <c:minorTickMark val="none"/>
        <c:tickLblPos val="nextTo"/>
        <c:crossAx val="146699392"/>
        <c:crosses val="autoZero"/>
        <c:auto val="1"/>
        <c:lblAlgn val="ctr"/>
        <c:lblOffset val="100"/>
        <c:noMultiLvlLbl val="0"/>
      </c:catAx>
      <c:valAx>
        <c:axId val="146699392"/>
        <c:scaling>
          <c:orientation val="minMax"/>
        </c:scaling>
        <c:delete val="0"/>
        <c:axPos val="l"/>
        <c:majorGridlines/>
        <c:numFmt formatCode="0.00" sourceLinked="1"/>
        <c:majorTickMark val="none"/>
        <c:minorTickMark val="none"/>
        <c:tickLblPos val="nextTo"/>
        <c:spPr>
          <a:ln w="6350">
            <a:noFill/>
          </a:ln>
        </c:spPr>
        <c:crossAx val="146685312"/>
        <c:crosses val="autoZero"/>
        <c:crossBetween val="between"/>
      </c:valAx>
    </c:plotArea>
    <c:legend>
      <c:legendPos val="b"/>
      <c:layout>
        <c:manualLayout>
          <c:xMode val="edge"/>
          <c:yMode val="edge"/>
          <c:x val="9.7058836395450584E-2"/>
          <c:y val="0.77006561679790031"/>
          <c:w val="0.76699343832020994"/>
          <c:h val="0.1604899387576553"/>
        </c:manualLayout>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a:t>2024</a:t>
            </a:r>
            <a:r>
              <a:rPr lang="tr-TR" baseline="0"/>
              <a:t> YILI MİSAFİR GECELEME BAŞIDOĞALGAZ TÜKETİM MİKTARLARI M3</a:t>
            </a:r>
            <a:endParaRPr lang="tr-TR"/>
          </a:p>
        </c:rich>
      </c:tx>
      <c:layout>
        <c:manualLayout>
          <c:xMode val="edge"/>
          <c:yMode val="edge"/>
          <c:x val="0.12863888888888889"/>
          <c:y val="1.8518518518518517E-2"/>
        </c:manualLayout>
      </c:layout>
      <c:overlay val="0"/>
    </c:title>
    <c:autoTitleDeleted val="0"/>
    <c:plotArea>
      <c:layout/>
      <c:barChart>
        <c:barDir val="col"/>
        <c:grouping val="clustered"/>
        <c:varyColors val="0"/>
        <c:ser>
          <c:idx val="0"/>
          <c:order val="0"/>
          <c:tx>
            <c:strRef>
              <c:f>'2024'!$B$5</c:f>
              <c:strCache>
                <c:ptCount val="1"/>
                <c:pt idx="0">
                  <c:v>Ocak</c:v>
                </c:pt>
              </c:strCache>
            </c:strRef>
          </c:tx>
          <c:invertIfNegative val="0"/>
          <c:val>
            <c:numRef>
              <c:f>'2024'!$B$11</c:f>
              <c:numCache>
                <c:formatCode>0.00</c:formatCode>
                <c:ptCount val="1"/>
                <c:pt idx="0">
                  <c:v>9.9190476190476193</c:v>
                </c:pt>
              </c:numCache>
            </c:numRef>
          </c:val>
          <c:extLst>
            <c:ext xmlns:c16="http://schemas.microsoft.com/office/drawing/2014/chart" uri="{C3380CC4-5D6E-409C-BE32-E72D297353CC}">
              <c16:uniqueId val="{00000000-D06F-4558-97D7-699E0CEA915E}"/>
            </c:ext>
          </c:extLst>
        </c:ser>
        <c:ser>
          <c:idx val="1"/>
          <c:order val="1"/>
          <c:tx>
            <c:strRef>
              <c:f>'2024'!$C$5</c:f>
              <c:strCache>
                <c:ptCount val="1"/>
                <c:pt idx="0">
                  <c:v>Şubat</c:v>
                </c:pt>
              </c:strCache>
            </c:strRef>
          </c:tx>
          <c:invertIfNegative val="0"/>
          <c:val>
            <c:numRef>
              <c:f>'2024'!$C$11</c:f>
              <c:numCache>
                <c:formatCode>0.00</c:formatCode>
                <c:ptCount val="1"/>
                <c:pt idx="0">
                  <c:v>10.594736842105263</c:v>
                </c:pt>
              </c:numCache>
            </c:numRef>
          </c:val>
          <c:extLst>
            <c:ext xmlns:c16="http://schemas.microsoft.com/office/drawing/2014/chart" uri="{C3380CC4-5D6E-409C-BE32-E72D297353CC}">
              <c16:uniqueId val="{00000001-D06F-4558-97D7-699E0CEA915E}"/>
            </c:ext>
          </c:extLst>
        </c:ser>
        <c:ser>
          <c:idx val="2"/>
          <c:order val="2"/>
          <c:tx>
            <c:strRef>
              <c:f>'2024'!$D$5</c:f>
              <c:strCache>
                <c:ptCount val="1"/>
                <c:pt idx="0">
                  <c:v>Mart</c:v>
                </c:pt>
              </c:strCache>
            </c:strRef>
          </c:tx>
          <c:invertIfNegative val="0"/>
          <c:val>
            <c:numRef>
              <c:f>'2024'!$D$11</c:f>
              <c:numCache>
                <c:formatCode>0.00</c:formatCode>
                <c:ptCount val="1"/>
                <c:pt idx="0">
                  <c:v>3.4876033057851239</c:v>
                </c:pt>
              </c:numCache>
            </c:numRef>
          </c:val>
          <c:extLst>
            <c:ext xmlns:c16="http://schemas.microsoft.com/office/drawing/2014/chart" uri="{C3380CC4-5D6E-409C-BE32-E72D297353CC}">
              <c16:uniqueId val="{00000002-D06F-4558-97D7-699E0CEA915E}"/>
            </c:ext>
          </c:extLst>
        </c:ser>
        <c:ser>
          <c:idx val="3"/>
          <c:order val="3"/>
          <c:tx>
            <c:strRef>
              <c:f>'2024'!$E$5</c:f>
              <c:strCache>
                <c:ptCount val="1"/>
                <c:pt idx="0">
                  <c:v>Nisan</c:v>
                </c:pt>
              </c:strCache>
            </c:strRef>
          </c:tx>
          <c:invertIfNegative val="0"/>
          <c:val>
            <c:numRef>
              <c:f>'2024'!$E$11</c:f>
              <c:numCache>
                <c:formatCode>0.00</c:formatCode>
                <c:ptCount val="1"/>
                <c:pt idx="0">
                  <c:v>4.2205882352941178</c:v>
                </c:pt>
              </c:numCache>
            </c:numRef>
          </c:val>
          <c:extLst>
            <c:ext xmlns:c16="http://schemas.microsoft.com/office/drawing/2014/chart" uri="{C3380CC4-5D6E-409C-BE32-E72D297353CC}">
              <c16:uniqueId val="{00000003-D06F-4558-97D7-699E0CEA915E}"/>
            </c:ext>
          </c:extLst>
        </c:ser>
        <c:ser>
          <c:idx val="4"/>
          <c:order val="4"/>
          <c:tx>
            <c:strRef>
              <c:f>'2024'!$F$5</c:f>
              <c:strCache>
                <c:ptCount val="1"/>
                <c:pt idx="0">
                  <c:v>Mayıs</c:v>
                </c:pt>
              </c:strCache>
            </c:strRef>
          </c:tx>
          <c:invertIfNegative val="0"/>
          <c:val>
            <c:numRef>
              <c:f>'2024'!$F$11</c:f>
              <c:numCache>
                <c:formatCode>0.00</c:formatCode>
                <c:ptCount val="1"/>
                <c:pt idx="0">
                  <c:v>1.5389048991354466</c:v>
                </c:pt>
              </c:numCache>
            </c:numRef>
          </c:val>
          <c:extLst>
            <c:ext xmlns:c16="http://schemas.microsoft.com/office/drawing/2014/chart" uri="{C3380CC4-5D6E-409C-BE32-E72D297353CC}">
              <c16:uniqueId val="{00000004-D06F-4558-97D7-699E0CEA915E}"/>
            </c:ext>
          </c:extLst>
        </c:ser>
        <c:ser>
          <c:idx val="5"/>
          <c:order val="5"/>
          <c:tx>
            <c:strRef>
              <c:f>'2024'!$G$5</c:f>
              <c:strCache>
                <c:ptCount val="1"/>
                <c:pt idx="0">
                  <c:v>Haziran</c:v>
                </c:pt>
              </c:strCache>
            </c:strRef>
          </c:tx>
          <c:invertIfNegative val="0"/>
          <c:val>
            <c:numRef>
              <c:f>'2024'!$G$11</c:f>
              <c:numCache>
                <c:formatCode>0.00</c:formatCode>
                <c:ptCount val="1"/>
                <c:pt idx="0">
                  <c:v>3.0738636363636362</c:v>
                </c:pt>
              </c:numCache>
            </c:numRef>
          </c:val>
          <c:extLst>
            <c:ext xmlns:c16="http://schemas.microsoft.com/office/drawing/2014/chart" uri="{C3380CC4-5D6E-409C-BE32-E72D297353CC}">
              <c16:uniqueId val="{00000005-D06F-4558-97D7-699E0CEA915E}"/>
            </c:ext>
          </c:extLst>
        </c:ser>
        <c:ser>
          <c:idx val="6"/>
          <c:order val="6"/>
          <c:tx>
            <c:strRef>
              <c:f>'2024'!$H$5</c:f>
              <c:strCache>
                <c:ptCount val="1"/>
                <c:pt idx="0">
                  <c:v>Temmuz</c:v>
                </c:pt>
              </c:strCache>
            </c:strRef>
          </c:tx>
          <c:invertIfNegative val="0"/>
          <c:val>
            <c:numRef>
              <c:f>'2024'!$H$11</c:f>
              <c:numCache>
                <c:formatCode>0.00</c:formatCode>
                <c:ptCount val="1"/>
                <c:pt idx="0">
                  <c:v>1.321917808219178</c:v>
                </c:pt>
              </c:numCache>
            </c:numRef>
          </c:val>
          <c:extLst>
            <c:ext xmlns:c16="http://schemas.microsoft.com/office/drawing/2014/chart" uri="{C3380CC4-5D6E-409C-BE32-E72D297353CC}">
              <c16:uniqueId val="{00000006-D06F-4558-97D7-699E0CEA915E}"/>
            </c:ext>
          </c:extLst>
        </c:ser>
        <c:ser>
          <c:idx val="7"/>
          <c:order val="7"/>
          <c:tx>
            <c:strRef>
              <c:f>'2024'!$I$5</c:f>
              <c:strCache>
                <c:ptCount val="1"/>
                <c:pt idx="0">
                  <c:v>Ağustos</c:v>
                </c:pt>
              </c:strCache>
            </c:strRef>
          </c:tx>
          <c:invertIfNegative val="0"/>
          <c:val>
            <c:numRef>
              <c:f>'2024'!$I$11</c:f>
              <c:numCache>
                <c:formatCode>0.00</c:formatCode>
                <c:ptCount val="1"/>
                <c:pt idx="0">
                  <c:v>0.98915989159891604</c:v>
                </c:pt>
              </c:numCache>
            </c:numRef>
          </c:val>
          <c:extLst>
            <c:ext xmlns:c16="http://schemas.microsoft.com/office/drawing/2014/chart" uri="{C3380CC4-5D6E-409C-BE32-E72D297353CC}">
              <c16:uniqueId val="{00000007-D06F-4558-97D7-699E0CEA915E}"/>
            </c:ext>
          </c:extLst>
        </c:ser>
        <c:ser>
          <c:idx val="8"/>
          <c:order val="8"/>
          <c:tx>
            <c:strRef>
              <c:f>'2024'!$J$5</c:f>
              <c:strCache>
                <c:ptCount val="1"/>
                <c:pt idx="0">
                  <c:v>Eylül</c:v>
                </c:pt>
              </c:strCache>
            </c:strRef>
          </c:tx>
          <c:invertIfNegative val="0"/>
          <c:val>
            <c:numRef>
              <c:f>'2024'!$J$11</c:f>
              <c:numCache>
                <c:formatCode>0.00</c:formatCode>
                <c:ptCount val="1"/>
                <c:pt idx="0">
                  <c:v>1.058139534883721</c:v>
                </c:pt>
              </c:numCache>
            </c:numRef>
          </c:val>
          <c:extLst>
            <c:ext xmlns:c16="http://schemas.microsoft.com/office/drawing/2014/chart" uri="{C3380CC4-5D6E-409C-BE32-E72D297353CC}">
              <c16:uniqueId val="{00000008-D06F-4558-97D7-699E0CEA915E}"/>
            </c:ext>
          </c:extLst>
        </c:ser>
        <c:ser>
          <c:idx val="9"/>
          <c:order val="9"/>
          <c:tx>
            <c:strRef>
              <c:f>'2024'!$K$5</c:f>
              <c:strCache>
                <c:ptCount val="1"/>
                <c:pt idx="0">
                  <c:v>Ekim</c:v>
                </c:pt>
              </c:strCache>
            </c:strRef>
          </c:tx>
          <c:invertIfNegative val="0"/>
          <c:val>
            <c:numRef>
              <c:f>'2024'!$K$11</c:f>
              <c:numCache>
                <c:formatCode>0.00</c:formatCode>
                <c:ptCount val="1"/>
                <c:pt idx="0">
                  <c:v>2.7749999999999999</c:v>
                </c:pt>
              </c:numCache>
            </c:numRef>
          </c:val>
          <c:extLst>
            <c:ext xmlns:c16="http://schemas.microsoft.com/office/drawing/2014/chart" uri="{C3380CC4-5D6E-409C-BE32-E72D297353CC}">
              <c16:uniqueId val="{00000009-D06F-4558-97D7-699E0CEA915E}"/>
            </c:ext>
          </c:extLst>
        </c:ser>
        <c:ser>
          <c:idx val="10"/>
          <c:order val="10"/>
          <c:tx>
            <c:strRef>
              <c:f>'2024'!$L$5</c:f>
              <c:strCache>
                <c:ptCount val="1"/>
                <c:pt idx="0">
                  <c:v>Kasım</c:v>
                </c:pt>
              </c:strCache>
            </c:strRef>
          </c:tx>
          <c:invertIfNegative val="0"/>
          <c:val>
            <c:numRef>
              <c:f>'2024'!$L$11</c:f>
              <c:numCache>
                <c:formatCode>0.00</c:formatCode>
                <c:ptCount val="1"/>
                <c:pt idx="0">
                  <c:v>5.3439490445859876</c:v>
                </c:pt>
              </c:numCache>
            </c:numRef>
          </c:val>
          <c:extLst>
            <c:ext xmlns:c16="http://schemas.microsoft.com/office/drawing/2014/chart" uri="{C3380CC4-5D6E-409C-BE32-E72D297353CC}">
              <c16:uniqueId val="{0000000A-D06F-4558-97D7-699E0CEA915E}"/>
            </c:ext>
          </c:extLst>
        </c:ser>
        <c:ser>
          <c:idx val="11"/>
          <c:order val="11"/>
          <c:tx>
            <c:strRef>
              <c:f>'2024'!$M$5</c:f>
              <c:strCache>
                <c:ptCount val="1"/>
                <c:pt idx="0">
                  <c:v>Aralık</c:v>
                </c:pt>
              </c:strCache>
            </c:strRef>
          </c:tx>
          <c:invertIfNegative val="0"/>
          <c:val>
            <c:numRef>
              <c:f>'2024'!$M$11</c:f>
              <c:numCache>
                <c:formatCode>0.00</c:formatCode>
                <c:ptCount val="1"/>
                <c:pt idx="0">
                  <c:v>6.8692579505300353</c:v>
                </c:pt>
              </c:numCache>
            </c:numRef>
          </c:val>
          <c:extLst>
            <c:ext xmlns:c16="http://schemas.microsoft.com/office/drawing/2014/chart" uri="{C3380CC4-5D6E-409C-BE32-E72D297353CC}">
              <c16:uniqueId val="{0000000B-D06F-4558-97D7-699E0CEA915E}"/>
            </c:ext>
          </c:extLst>
        </c:ser>
        <c:dLbls>
          <c:showLegendKey val="0"/>
          <c:showVal val="0"/>
          <c:showCatName val="0"/>
          <c:showSerName val="0"/>
          <c:showPercent val="0"/>
          <c:showBubbleSize val="0"/>
        </c:dLbls>
        <c:gapWidth val="75"/>
        <c:overlap val="-25"/>
        <c:axId val="250553088"/>
        <c:axId val="250554624"/>
      </c:barChart>
      <c:catAx>
        <c:axId val="250553088"/>
        <c:scaling>
          <c:orientation val="minMax"/>
        </c:scaling>
        <c:delete val="0"/>
        <c:axPos val="b"/>
        <c:majorTickMark val="none"/>
        <c:minorTickMark val="none"/>
        <c:tickLblPos val="nextTo"/>
        <c:crossAx val="250554624"/>
        <c:crosses val="autoZero"/>
        <c:auto val="1"/>
        <c:lblAlgn val="ctr"/>
        <c:lblOffset val="100"/>
        <c:noMultiLvlLbl val="0"/>
      </c:catAx>
      <c:valAx>
        <c:axId val="250554624"/>
        <c:scaling>
          <c:orientation val="minMax"/>
        </c:scaling>
        <c:delete val="0"/>
        <c:axPos val="l"/>
        <c:majorGridlines/>
        <c:numFmt formatCode="0.00" sourceLinked="1"/>
        <c:majorTickMark val="none"/>
        <c:minorTickMark val="none"/>
        <c:tickLblPos val="nextTo"/>
        <c:spPr>
          <a:ln w="6350">
            <a:noFill/>
          </a:ln>
        </c:spPr>
        <c:crossAx val="25055308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a:t>2025</a:t>
            </a:r>
            <a:r>
              <a:rPr lang="tr-TR" baseline="0"/>
              <a:t> YILI GECELEME BAŞI SU TÜKETİM VERİLERİ M3</a:t>
            </a:r>
            <a:endParaRPr lang="tr-TR"/>
          </a:p>
        </c:rich>
      </c:tx>
      <c:layout/>
      <c:overlay val="0"/>
    </c:title>
    <c:autoTitleDeleted val="0"/>
    <c:plotArea>
      <c:layout/>
      <c:barChart>
        <c:barDir val="col"/>
        <c:grouping val="clustered"/>
        <c:varyColors val="0"/>
        <c:ser>
          <c:idx val="0"/>
          <c:order val="0"/>
          <c:tx>
            <c:strRef>
              <c:f>'2025'!$B$5</c:f>
              <c:strCache>
                <c:ptCount val="1"/>
                <c:pt idx="0">
                  <c:v>Ocak</c:v>
                </c:pt>
              </c:strCache>
            </c:strRef>
          </c:tx>
          <c:invertIfNegative val="0"/>
          <c:val>
            <c:numRef>
              <c:f>'2025'!$B$16</c:f>
              <c:numCache>
                <c:formatCode>0.00</c:formatCode>
                <c:ptCount val="1"/>
                <c:pt idx="0">
                  <c:v>0.76027397260273977</c:v>
                </c:pt>
              </c:numCache>
            </c:numRef>
          </c:val>
          <c:extLst>
            <c:ext xmlns:c16="http://schemas.microsoft.com/office/drawing/2014/chart" uri="{C3380CC4-5D6E-409C-BE32-E72D297353CC}">
              <c16:uniqueId val="{00000000-7F8D-424F-A49F-3205A80231D1}"/>
            </c:ext>
          </c:extLst>
        </c:ser>
        <c:ser>
          <c:idx val="1"/>
          <c:order val="1"/>
          <c:tx>
            <c:strRef>
              <c:f>'2025'!$C$5</c:f>
              <c:strCache>
                <c:ptCount val="1"/>
                <c:pt idx="0">
                  <c:v>Şubat</c:v>
                </c:pt>
              </c:strCache>
            </c:strRef>
          </c:tx>
          <c:invertIfNegative val="0"/>
          <c:val>
            <c:numRef>
              <c:f>'2025'!$C$16</c:f>
              <c:numCache>
                <c:formatCode>0.00</c:formatCode>
                <c:ptCount val="1"/>
                <c:pt idx="0">
                  <c:v>0.5374149659863946</c:v>
                </c:pt>
              </c:numCache>
            </c:numRef>
          </c:val>
          <c:extLst>
            <c:ext xmlns:c16="http://schemas.microsoft.com/office/drawing/2014/chart" uri="{C3380CC4-5D6E-409C-BE32-E72D297353CC}">
              <c16:uniqueId val="{00000001-7F8D-424F-A49F-3205A80231D1}"/>
            </c:ext>
          </c:extLst>
        </c:ser>
        <c:ser>
          <c:idx val="2"/>
          <c:order val="2"/>
          <c:tx>
            <c:strRef>
              <c:f>'2025'!$D$5</c:f>
              <c:strCache>
                <c:ptCount val="1"/>
                <c:pt idx="0">
                  <c:v>Mart</c:v>
                </c:pt>
              </c:strCache>
            </c:strRef>
          </c:tx>
          <c:invertIfNegative val="0"/>
          <c:val>
            <c:numRef>
              <c:f>'2025'!$D$16</c:f>
              <c:numCache>
                <c:formatCode>0.00</c:formatCode>
                <c:ptCount val="1"/>
                <c:pt idx="0">
                  <c:v>1.588235294117647</c:v>
                </c:pt>
              </c:numCache>
            </c:numRef>
          </c:val>
          <c:extLst>
            <c:ext xmlns:c16="http://schemas.microsoft.com/office/drawing/2014/chart" uri="{C3380CC4-5D6E-409C-BE32-E72D297353CC}">
              <c16:uniqueId val="{00000002-7F8D-424F-A49F-3205A80231D1}"/>
            </c:ext>
          </c:extLst>
        </c:ser>
        <c:ser>
          <c:idx val="3"/>
          <c:order val="3"/>
          <c:tx>
            <c:strRef>
              <c:f>'2025'!$E$5</c:f>
              <c:strCache>
                <c:ptCount val="1"/>
                <c:pt idx="0">
                  <c:v>Nisan</c:v>
                </c:pt>
              </c:strCache>
            </c:strRef>
          </c:tx>
          <c:invertIfNegative val="0"/>
          <c:val>
            <c:numRef>
              <c:f>'2025'!$E$16</c:f>
              <c:numCache>
                <c:formatCode>0.00</c:formatCode>
                <c:ptCount val="1"/>
                <c:pt idx="0">
                  <c:v>0</c:v>
                </c:pt>
              </c:numCache>
            </c:numRef>
          </c:val>
          <c:extLst>
            <c:ext xmlns:c16="http://schemas.microsoft.com/office/drawing/2014/chart" uri="{C3380CC4-5D6E-409C-BE32-E72D297353CC}">
              <c16:uniqueId val="{00000003-7F8D-424F-A49F-3205A80231D1}"/>
            </c:ext>
          </c:extLst>
        </c:ser>
        <c:ser>
          <c:idx val="4"/>
          <c:order val="4"/>
          <c:tx>
            <c:strRef>
              <c:f>'2025'!$F$5</c:f>
              <c:strCache>
                <c:ptCount val="1"/>
                <c:pt idx="0">
                  <c:v>Mayıs</c:v>
                </c:pt>
              </c:strCache>
            </c:strRef>
          </c:tx>
          <c:invertIfNegative val="0"/>
          <c:val>
            <c:numRef>
              <c:f>'2025'!$F$16</c:f>
              <c:numCache>
                <c:formatCode>0.00</c:formatCode>
                <c:ptCount val="1"/>
              </c:numCache>
            </c:numRef>
          </c:val>
          <c:extLst>
            <c:ext xmlns:c16="http://schemas.microsoft.com/office/drawing/2014/chart" uri="{C3380CC4-5D6E-409C-BE32-E72D297353CC}">
              <c16:uniqueId val="{00000004-7F8D-424F-A49F-3205A80231D1}"/>
            </c:ext>
          </c:extLst>
        </c:ser>
        <c:ser>
          <c:idx val="5"/>
          <c:order val="5"/>
          <c:tx>
            <c:strRef>
              <c:f>'2025'!$G$5</c:f>
              <c:strCache>
                <c:ptCount val="1"/>
                <c:pt idx="0">
                  <c:v>Haziran</c:v>
                </c:pt>
              </c:strCache>
            </c:strRef>
          </c:tx>
          <c:invertIfNegative val="0"/>
          <c:val>
            <c:numRef>
              <c:f>'2025'!$G$16</c:f>
              <c:numCache>
                <c:formatCode>0.00</c:formatCode>
                <c:ptCount val="1"/>
              </c:numCache>
            </c:numRef>
          </c:val>
          <c:extLst>
            <c:ext xmlns:c16="http://schemas.microsoft.com/office/drawing/2014/chart" uri="{C3380CC4-5D6E-409C-BE32-E72D297353CC}">
              <c16:uniqueId val="{00000005-7F8D-424F-A49F-3205A80231D1}"/>
            </c:ext>
          </c:extLst>
        </c:ser>
        <c:ser>
          <c:idx val="6"/>
          <c:order val="6"/>
          <c:tx>
            <c:strRef>
              <c:f>'2025'!$H$5</c:f>
              <c:strCache>
                <c:ptCount val="1"/>
                <c:pt idx="0">
                  <c:v>Temmuz</c:v>
                </c:pt>
              </c:strCache>
            </c:strRef>
          </c:tx>
          <c:invertIfNegative val="0"/>
          <c:val>
            <c:numRef>
              <c:f>'2025'!$H$16</c:f>
              <c:numCache>
                <c:formatCode>0.00</c:formatCode>
                <c:ptCount val="1"/>
              </c:numCache>
            </c:numRef>
          </c:val>
          <c:extLst>
            <c:ext xmlns:c16="http://schemas.microsoft.com/office/drawing/2014/chart" uri="{C3380CC4-5D6E-409C-BE32-E72D297353CC}">
              <c16:uniqueId val="{00000006-7F8D-424F-A49F-3205A80231D1}"/>
            </c:ext>
          </c:extLst>
        </c:ser>
        <c:ser>
          <c:idx val="7"/>
          <c:order val="7"/>
          <c:tx>
            <c:strRef>
              <c:f>'2025'!$I$5</c:f>
              <c:strCache>
                <c:ptCount val="1"/>
                <c:pt idx="0">
                  <c:v>Ağustos</c:v>
                </c:pt>
              </c:strCache>
            </c:strRef>
          </c:tx>
          <c:invertIfNegative val="0"/>
          <c:val>
            <c:numRef>
              <c:f>'2025'!$I$16</c:f>
              <c:numCache>
                <c:formatCode>0.00</c:formatCode>
                <c:ptCount val="1"/>
              </c:numCache>
            </c:numRef>
          </c:val>
          <c:extLst>
            <c:ext xmlns:c16="http://schemas.microsoft.com/office/drawing/2014/chart" uri="{C3380CC4-5D6E-409C-BE32-E72D297353CC}">
              <c16:uniqueId val="{00000007-7F8D-424F-A49F-3205A80231D1}"/>
            </c:ext>
          </c:extLst>
        </c:ser>
        <c:ser>
          <c:idx val="8"/>
          <c:order val="8"/>
          <c:tx>
            <c:strRef>
              <c:f>'2025'!$J$5</c:f>
              <c:strCache>
                <c:ptCount val="1"/>
                <c:pt idx="0">
                  <c:v>Eylül</c:v>
                </c:pt>
              </c:strCache>
            </c:strRef>
          </c:tx>
          <c:invertIfNegative val="0"/>
          <c:val>
            <c:numRef>
              <c:f>'2025'!$J$16</c:f>
              <c:numCache>
                <c:formatCode>0.00</c:formatCode>
                <c:ptCount val="1"/>
              </c:numCache>
            </c:numRef>
          </c:val>
          <c:extLst>
            <c:ext xmlns:c16="http://schemas.microsoft.com/office/drawing/2014/chart" uri="{C3380CC4-5D6E-409C-BE32-E72D297353CC}">
              <c16:uniqueId val="{00000008-7F8D-424F-A49F-3205A80231D1}"/>
            </c:ext>
          </c:extLst>
        </c:ser>
        <c:ser>
          <c:idx val="9"/>
          <c:order val="9"/>
          <c:tx>
            <c:strRef>
              <c:f>'2025'!$K$5</c:f>
              <c:strCache>
                <c:ptCount val="1"/>
                <c:pt idx="0">
                  <c:v>Ekim</c:v>
                </c:pt>
              </c:strCache>
            </c:strRef>
          </c:tx>
          <c:invertIfNegative val="0"/>
          <c:val>
            <c:numRef>
              <c:f>'2025'!$K$16</c:f>
              <c:numCache>
                <c:formatCode>0.00</c:formatCode>
                <c:ptCount val="1"/>
              </c:numCache>
            </c:numRef>
          </c:val>
          <c:extLst>
            <c:ext xmlns:c16="http://schemas.microsoft.com/office/drawing/2014/chart" uri="{C3380CC4-5D6E-409C-BE32-E72D297353CC}">
              <c16:uniqueId val="{00000009-7F8D-424F-A49F-3205A80231D1}"/>
            </c:ext>
          </c:extLst>
        </c:ser>
        <c:ser>
          <c:idx val="10"/>
          <c:order val="10"/>
          <c:tx>
            <c:strRef>
              <c:f>'2025'!$L$5</c:f>
              <c:strCache>
                <c:ptCount val="1"/>
                <c:pt idx="0">
                  <c:v>Kasım</c:v>
                </c:pt>
              </c:strCache>
            </c:strRef>
          </c:tx>
          <c:invertIfNegative val="0"/>
          <c:val>
            <c:numRef>
              <c:f>'2025'!$L$16</c:f>
              <c:numCache>
                <c:formatCode>0.00</c:formatCode>
                <c:ptCount val="1"/>
              </c:numCache>
            </c:numRef>
          </c:val>
          <c:extLst>
            <c:ext xmlns:c16="http://schemas.microsoft.com/office/drawing/2014/chart" uri="{C3380CC4-5D6E-409C-BE32-E72D297353CC}">
              <c16:uniqueId val="{0000000A-7F8D-424F-A49F-3205A80231D1}"/>
            </c:ext>
          </c:extLst>
        </c:ser>
        <c:ser>
          <c:idx val="11"/>
          <c:order val="11"/>
          <c:tx>
            <c:strRef>
              <c:f>'2025'!$M$5</c:f>
              <c:strCache>
                <c:ptCount val="1"/>
                <c:pt idx="0">
                  <c:v>Aralık</c:v>
                </c:pt>
              </c:strCache>
            </c:strRef>
          </c:tx>
          <c:invertIfNegative val="0"/>
          <c:val>
            <c:numRef>
              <c:f>'2025'!$M$16</c:f>
              <c:numCache>
                <c:formatCode>0.00</c:formatCode>
                <c:ptCount val="1"/>
              </c:numCache>
            </c:numRef>
          </c:val>
          <c:extLst>
            <c:ext xmlns:c16="http://schemas.microsoft.com/office/drawing/2014/chart" uri="{C3380CC4-5D6E-409C-BE32-E72D297353CC}">
              <c16:uniqueId val="{0000000B-7F8D-424F-A49F-3205A80231D1}"/>
            </c:ext>
          </c:extLst>
        </c:ser>
        <c:dLbls>
          <c:showLegendKey val="0"/>
          <c:showVal val="0"/>
          <c:showCatName val="0"/>
          <c:showSerName val="0"/>
          <c:showPercent val="0"/>
          <c:showBubbleSize val="0"/>
        </c:dLbls>
        <c:gapWidth val="75"/>
        <c:overlap val="-25"/>
        <c:axId val="60330368"/>
        <c:axId val="60332288"/>
      </c:barChart>
      <c:catAx>
        <c:axId val="60330368"/>
        <c:scaling>
          <c:orientation val="minMax"/>
        </c:scaling>
        <c:delete val="0"/>
        <c:axPos val="b"/>
        <c:majorTickMark val="none"/>
        <c:minorTickMark val="none"/>
        <c:tickLblPos val="nextTo"/>
        <c:crossAx val="60332288"/>
        <c:crosses val="autoZero"/>
        <c:auto val="1"/>
        <c:lblAlgn val="ctr"/>
        <c:lblOffset val="100"/>
        <c:noMultiLvlLbl val="0"/>
      </c:catAx>
      <c:valAx>
        <c:axId val="60332288"/>
        <c:scaling>
          <c:orientation val="minMax"/>
        </c:scaling>
        <c:delete val="0"/>
        <c:axPos val="l"/>
        <c:majorGridlines/>
        <c:numFmt formatCode="0.00" sourceLinked="1"/>
        <c:majorTickMark val="none"/>
        <c:minorTickMark val="none"/>
        <c:tickLblPos val="nextTo"/>
        <c:spPr>
          <a:ln w="6350">
            <a:noFill/>
          </a:ln>
        </c:spPr>
        <c:crossAx val="60330368"/>
        <c:crosses val="autoZero"/>
        <c:crossBetween val="between"/>
      </c:valAx>
    </c:plotArea>
    <c:legend>
      <c:legendPos val="b"/>
      <c:layout/>
      <c:overlay val="0"/>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a:t>2024</a:t>
            </a:r>
            <a:r>
              <a:rPr lang="tr-TR" baseline="0"/>
              <a:t> YILI GECELEME BAŞI SU TÜKETİM VERİLERİ M3</a:t>
            </a:r>
            <a:endParaRPr lang="tr-TR"/>
          </a:p>
        </c:rich>
      </c:tx>
      <c:layout/>
      <c:overlay val="0"/>
    </c:title>
    <c:autoTitleDeleted val="0"/>
    <c:plotArea>
      <c:layout/>
      <c:barChart>
        <c:barDir val="col"/>
        <c:grouping val="clustered"/>
        <c:varyColors val="0"/>
        <c:ser>
          <c:idx val="0"/>
          <c:order val="0"/>
          <c:tx>
            <c:strRef>
              <c:f>'2024'!$B$5</c:f>
              <c:strCache>
                <c:ptCount val="1"/>
                <c:pt idx="0">
                  <c:v>Ocak</c:v>
                </c:pt>
              </c:strCache>
            </c:strRef>
          </c:tx>
          <c:invertIfNegative val="0"/>
          <c:val>
            <c:numRef>
              <c:f>'2024'!$B$16</c:f>
              <c:numCache>
                <c:formatCode>0.00</c:formatCode>
                <c:ptCount val="1"/>
                <c:pt idx="0">
                  <c:v>0.41904761904761906</c:v>
                </c:pt>
              </c:numCache>
            </c:numRef>
          </c:val>
          <c:extLst>
            <c:ext xmlns:c16="http://schemas.microsoft.com/office/drawing/2014/chart" uri="{C3380CC4-5D6E-409C-BE32-E72D297353CC}">
              <c16:uniqueId val="{00000000-B7CF-4B4F-8477-073315C0BF73}"/>
            </c:ext>
          </c:extLst>
        </c:ser>
        <c:ser>
          <c:idx val="1"/>
          <c:order val="1"/>
          <c:tx>
            <c:strRef>
              <c:f>'2024'!$C$5</c:f>
              <c:strCache>
                <c:ptCount val="1"/>
                <c:pt idx="0">
                  <c:v>Şubat</c:v>
                </c:pt>
              </c:strCache>
            </c:strRef>
          </c:tx>
          <c:invertIfNegative val="0"/>
          <c:val>
            <c:numRef>
              <c:f>'2024'!$C$16</c:f>
              <c:numCache>
                <c:formatCode>0.00</c:formatCode>
                <c:ptCount val="1"/>
                <c:pt idx="0">
                  <c:v>0.41578947368421054</c:v>
                </c:pt>
              </c:numCache>
            </c:numRef>
          </c:val>
          <c:extLst>
            <c:ext xmlns:c16="http://schemas.microsoft.com/office/drawing/2014/chart" uri="{C3380CC4-5D6E-409C-BE32-E72D297353CC}">
              <c16:uniqueId val="{00000001-B7CF-4B4F-8477-073315C0BF73}"/>
            </c:ext>
          </c:extLst>
        </c:ser>
        <c:ser>
          <c:idx val="2"/>
          <c:order val="2"/>
          <c:tx>
            <c:strRef>
              <c:f>'2024'!$D$5</c:f>
              <c:strCache>
                <c:ptCount val="1"/>
                <c:pt idx="0">
                  <c:v>Mart</c:v>
                </c:pt>
              </c:strCache>
            </c:strRef>
          </c:tx>
          <c:invertIfNegative val="0"/>
          <c:val>
            <c:numRef>
              <c:f>'2024'!$D$16</c:f>
              <c:numCache>
                <c:formatCode>0.00</c:formatCode>
                <c:ptCount val="1"/>
                <c:pt idx="0">
                  <c:v>0.30578512396694213</c:v>
                </c:pt>
              </c:numCache>
            </c:numRef>
          </c:val>
          <c:extLst>
            <c:ext xmlns:c16="http://schemas.microsoft.com/office/drawing/2014/chart" uri="{C3380CC4-5D6E-409C-BE32-E72D297353CC}">
              <c16:uniqueId val="{00000002-B7CF-4B4F-8477-073315C0BF73}"/>
            </c:ext>
          </c:extLst>
        </c:ser>
        <c:ser>
          <c:idx val="3"/>
          <c:order val="3"/>
          <c:tx>
            <c:strRef>
              <c:f>'2024'!$E$5</c:f>
              <c:strCache>
                <c:ptCount val="1"/>
                <c:pt idx="0">
                  <c:v>Nisan</c:v>
                </c:pt>
              </c:strCache>
            </c:strRef>
          </c:tx>
          <c:invertIfNegative val="0"/>
          <c:val>
            <c:numRef>
              <c:f>'2024'!$E$16</c:f>
              <c:numCache>
                <c:formatCode>0.00</c:formatCode>
                <c:ptCount val="1"/>
                <c:pt idx="0">
                  <c:v>0.4264705882352941</c:v>
                </c:pt>
              </c:numCache>
            </c:numRef>
          </c:val>
          <c:extLst>
            <c:ext xmlns:c16="http://schemas.microsoft.com/office/drawing/2014/chart" uri="{C3380CC4-5D6E-409C-BE32-E72D297353CC}">
              <c16:uniqueId val="{00000003-B7CF-4B4F-8477-073315C0BF73}"/>
            </c:ext>
          </c:extLst>
        </c:ser>
        <c:ser>
          <c:idx val="4"/>
          <c:order val="4"/>
          <c:tx>
            <c:strRef>
              <c:f>'2024'!$F$5</c:f>
              <c:strCache>
                <c:ptCount val="1"/>
                <c:pt idx="0">
                  <c:v>Mayıs</c:v>
                </c:pt>
              </c:strCache>
            </c:strRef>
          </c:tx>
          <c:invertIfNegative val="0"/>
          <c:val>
            <c:numRef>
              <c:f>'2024'!$F$16</c:f>
              <c:numCache>
                <c:formatCode>0.00</c:formatCode>
                <c:ptCount val="1"/>
                <c:pt idx="0">
                  <c:v>0.30259365994236309</c:v>
                </c:pt>
              </c:numCache>
            </c:numRef>
          </c:val>
          <c:extLst>
            <c:ext xmlns:c16="http://schemas.microsoft.com/office/drawing/2014/chart" uri="{C3380CC4-5D6E-409C-BE32-E72D297353CC}">
              <c16:uniqueId val="{00000004-B7CF-4B4F-8477-073315C0BF73}"/>
            </c:ext>
          </c:extLst>
        </c:ser>
        <c:ser>
          <c:idx val="5"/>
          <c:order val="5"/>
          <c:tx>
            <c:strRef>
              <c:f>'2024'!$G$5</c:f>
              <c:strCache>
                <c:ptCount val="1"/>
                <c:pt idx="0">
                  <c:v>Haziran</c:v>
                </c:pt>
              </c:strCache>
            </c:strRef>
          </c:tx>
          <c:invertIfNegative val="0"/>
          <c:val>
            <c:numRef>
              <c:f>'2024'!$G$16</c:f>
              <c:numCache>
                <c:formatCode>0.00</c:formatCode>
                <c:ptCount val="1"/>
                <c:pt idx="0">
                  <c:v>0.65909090909090906</c:v>
                </c:pt>
              </c:numCache>
            </c:numRef>
          </c:val>
          <c:extLst>
            <c:ext xmlns:c16="http://schemas.microsoft.com/office/drawing/2014/chart" uri="{C3380CC4-5D6E-409C-BE32-E72D297353CC}">
              <c16:uniqueId val="{00000005-B7CF-4B4F-8477-073315C0BF73}"/>
            </c:ext>
          </c:extLst>
        </c:ser>
        <c:ser>
          <c:idx val="6"/>
          <c:order val="6"/>
          <c:tx>
            <c:strRef>
              <c:f>'2024'!$H$5</c:f>
              <c:strCache>
                <c:ptCount val="1"/>
                <c:pt idx="0">
                  <c:v>Temmuz</c:v>
                </c:pt>
              </c:strCache>
            </c:strRef>
          </c:tx>
          <c:invertIfNegative val="0"/>
          <c:val>
            <c:numRef>
              <c:f>'2024'!$H$16</c:f>
              <c:numCache>
                <c:formatCode>0.00</c:formatCode>
                <c:ptCount val="1"/>
                <c:pt idx="0">
                  <c:v>0.38356164383561642</c:v>
                </c:pt>
              </c:numCache>
            </c:numRef>
          </c:val>
          <c:extLst>
            <c:ext xmlns:c16="http://schemas.microsoft.com/office/drawing/2014/chart" uri="{C3380CC4-5D6E-409C-BE32-E72D297353CC}">
              <c16:uniqueId val="{00000006-B7CF-4B4F-8477-073315C0BF73}"/>
            </c:ext>
          </c:extLst>
        </c:ser>
        <c:ser>
          <c:idx val="7"/>
          <c:order val="7"/>
          <c:tx>
            <c:strRef>
              <c:f>'2024'!$I$5</c:f>
              <c:strCache>
                <c:ptCount val="1"/>
                <c:pt idx="0">
                  <c:v>Ağustos</c:v>
                </c:pt>
              </c:strCache>
            </c:strRef>
          </c:tx>
          <c:invertIfNegative val="0"/>
          <c:val>
            <c:numRef>
              <c:f>'2024'!$I$16</c:f>
              <c:numCache>
                <c:formatCode>0.00</c:formatCode>
                <c:ptCount val="1"/>
                <c:pt idx="0">
                  <c:v>0.3983739837398374</c:v>
                </c:pt>
              </c:numCache>
            </c:numRef>
          </c:val>
          <c:extLst>
            <c:ext xmlns:c16="http://schemas.microsoft.com/office/drawing/2014/chart" uri="{C3380CC4-5D6E-409C-BE32-E72D297353CC}">
              <c16:uniqueId val="{00000007-B7CF-4B4F-8477-073315C0BF73}"/>
            </c:ext>
          </c:extLst>
        </c:ser>
        <c:ser>
          <c:idx val="8"/>
          <c:order val="8"/>
          <c:tx>
            <c:strRef>
              <c:f>'2024'!$J$5</c:f>
              <c:strCache>
                <c:ptCount val="1"/>
                <c:pt idx="0">
                  <c:v>Eylül</c:v>
                </c:pt>
              </c:strCache>
            </c:strRef>
          </c:tx>
          <c:invertIfNegative val="0"/>
          <c:val>
            <c:numRef>
              <c:f>'2024'!$J$16</c:f>
              <c:numCache>
                <c:formatCode>0.00</c:formatCode>
                <c:ptCount val="1"/>
                <c:pt idx="0">
                  <c:v>0.39534883720930231</c:v>
                </c:pt>
              </c:numCache>
            </c:numRef>
          </c:val>
          <c:extLst>
            <c:ext xmlns:c16="http://schemas.microsoft.com/office/drawing/2014/chart" uri="{C3380CC4-5D6E-409C-BE32-E72D297353CC}">
              <c16:uniqueId val="{00000008-B7CF-4B4F-8477-073315C0BF73}"/>
            </c:ext>
          </c:extLst>
        </c:ser>
        <c:ser>
          <c:idx val="9"/>
          <c:order val="9"/>
          <c:tx>
            <c:strRef>
              <c:f>'2024'!$K$5</c:f>
              <c:strCache>
                <c:ptCount val="1"/>
                <c:pt idx="0">
                  <c:v>Ekim</c:v>
                </c:pt>
              </c:strCache>
            </c:strRef>
          </c:tx>
          <c:invertIfNegative val="0"/>
          <c:val>
            <c:numRef>
              <c:f>'2024'!$K$16</c:f>
              <c:numCache>
                <c:formatCode>0.00</c:formatCode>
                <c:ptCount val="1"/>
                <c:pt idx="0">
                  <c:v>0.6875</c:v>
                </c:pt>
              </c:numCache>
            </c:numRef>
          </c:val>
          <c:extLst>
            <c:ext xmlns:c16="http://schemas.microsoft.com/office/drawing/2014/chart" uri="{C3380CC4-5D6E-409C-BE32-E72D297353CC}">
              <c16:uniqueId val="{00000009-B7CF-4B4F-8477-073315C0BF73}"/>
            </c:ext>
          </c:extLst>
        </c:ser>
        <c:ser>
          <c:idx val="10"/>
          <c:order val="10"/>
          <c:tx>
            <c:strRef>
              <c:f>'2024'!$L$5</c:f>
              <c:strCache>
                <c:ptCount val="1"/>
                <c:pt idx="0">
                  <c:v>Kasım</c:v>
                </c:pt>
              </c:strCache>
            </c:strRef>
          </c:tx>
          <c:invertIfNegative val="0"/>
          <c:val>
            <c:numRef>
              <c:f>'2024'!$L$16</c:f>
              <c:numCache>
                <c:formatCode>0.00</c:formatCode>
                <c:ptCount val="1"/>
                <c:pt idx="0">
                  <c:v>0.63057324840764328</c:v>
                </c:pt>
              </c:numCache>
            </c:numRef>
          </c:val>
          <c:extLst>
            <c:ext xmlns:c16="http://schemas.microsoft.com/office/drawing/2014/chart" uri="{C3380CC4-5D6E-409C-BE32-E72D297353CC}">
              <c16:uniqueId val="{0000000A-B7CF-4B4F-8477-073315C0BF73}"/>
            </c:ext>
          </c:extLst>
        </c:ser>
        <c:ser>
          <c:idx val="11"/>
          <c:order val="11"/>
          <c:tx>
            <c:strRef>
              <c:f>'2024'!$M$5</c:f>
              <c:strCache>
                <c:ptCount val="1"/>
                <c:pt idx="0">
                  <c:v>Aralık</c:v>
                </c:pt>
              </c:strCache>
            </c:strRef>
          </c:tx>
          <c:invertIfNegative val="0"/>
          <c:val>
            <c:numRef>
              <c:f>'2024'!$M$16</c:f>
              <c:numCache>
                <c:formatCode>0.00</c:formatCode>
                <c:ptCount val="1"/>
                <c:pt idx="0">
                  <c:v>0.30035335689045939</c:v>
                </c:pt>
              </c:numCache>
            </c:numRef>
          </c:val>
          <c:extLst>
            <c:ext xmlns:c16="http://schemas.microsoft.com/office/drawing/2014/chart" uri="{C3380CC4-5D6E-409C-BE32-E72D297353CC}">
              <c16:uniqueId val="{0000000B-B7CF-4B4F-8477-073315C0BF73}"/>
            </c:ext>
          </c:extLst>
        </c:ser>
        <c:dLbls>
          <c:showLegendKey val="0"/>
          <c:showVal val="0"/>
          <c:showCatName val="0"/>
          <c:showSerName val="0"/>
          <c:showPercent val="0"/>
          <c:showBubbleSize val="0"/>
        </c:dLbls>
        <c:gapWidth val="75"/>
        <c:overlap val="-25"/>
        <c:axId val="60330368"/>
        <c:axId val="60332288"/>
      </c:barChart>
      <c:catAx>
        <c:axId val="60330368"/>
        <c:scaling>
          <c:orientation val="minMax"/>
        </c:scaling>
        <c:delete val="0"/>
        <c:axPos val="b"/>
        <c:majorTickMark val="none"/>
        <c:minorTickMark val="none"/>
        <c:tickLblPos val="nextTo"/>
        <c:crossAx val="60332288"/>
        <c:crosses val="autoZero"/>
        <c:auto val="1"/>
        <c:lblAlgn val="ctr"/>
        <c:lblOffset val="100"/>
        <c:noMultiLvlLbl val="0"/>
      </c:catAx>
      <c:valAx>
        <c:axId val="60332288"/>
        <c:scaling>
          <c:orientation val="minMax"/>
        </c:scaling>
        <c:delete val="0"/>
        <c:axPos val="l"/>
        <c:majorGridlines/>
        <c:numFmt formatCode="0.00" sourceLinked="1"/>
        <c:majorTickMark val="none"/>
        <c:minorTickMark val="none"/>
        <c:tickLblPos val="nextTo"/>
        <c:spPr>
          <a:ln w="6350">
            <a:noFill/>
          </a:ln>
        </c:spPr>
        <c:crossAx val="60330368"/>
        <c:crosses val="autoZero"/>
        <c:crossBetween val="between"/>
      </c:valAx>
    </c:plotArea>
    <c:legend>
      <c:legendPos val="b"/>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64DA2-9997-46A7-9BAA-8F94659AAF59}" type="datetimeFigureOut">
              <a:rPr lang="tr-TR" smtClean="0"/>
              <a:t>23.05.2025</a:t>
            </a:fld>
            <a:endParaRPr lang="tr-TR"/>
          </a:p>
        </p:txBody>
      </p:sp>
      <p:sp>
        <p:nvSpPr>
          <p:cNvPr id="4" name="Slayt Görüntüsü Yer Tutucusu 3"/>
          <p:cNvSpPr>
            <a:spLocks noGrp="1" noRot="1" noChangeAspect="1"/>
          </p:cNvSpPr>
          <p:nvPr>
            <p:ph type="sldImg" idx="2"/>
          </p:nvPr>
        </p:nvSpPr>
        <p:spPr>
          <a:xfrm>
            <a:off x="608013" y="685800"/>
            <a:ext cx="5641975"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33E1F8-04C5-4340-B75E-A23C0DDD4135}" type="slidenum">
              <a:rPr lang="tr-TR" smtClean="0"/>
              <a:t>‹#›</a:t>
            </a:fld>
            <a:endParaRPr lang="tr-TR"/>
          </a:p>
        </p:txBody>
      </p:sp>
    </p:spTree>
    <p:extLst>
      <p:ext uri="{BB962C8B-B14F-4D97-AF65-F5344CB8AC3E}">
        <p14:creationId xmlns:p14="http://schemas.microsoft.com/office/powerpoint/2010/main" val="1852459281"/>
      </p:ext>
    </p:extLst>
  </p:cSld>
  <p:clrMap bg1="lt1" tx1="dk1" bg2="lt2" tx2="dk2" accent1="accent1" accent2="accent2" accent3="accent3" accent4="accent4" accent5="accent5" accent6="accent6" hlink="hlink" folHlink="folHlink"/>
  <p:notesStyle>
    <a:lvl1pPr marL="0" algn="l" defTabSz="1091149" rtl="0" eaLnBrk="1" latinLnBrk="0" hangingPunct="1">
      <a:defRPr sz="1400" kern="1200">
        <a:solidFill>
          <a:schemeClr val="tx1"/>
        </a:solidFill>
        <a:latin typeface="+mn-lt"/>
        <a:ea typeface="+mn-ea"/>
        <a:cs typeface="+mn-cs"/>
      </a:defRPr>
    </a:lvl1pPr>
    <a:lvl2pPr marL="545575" algn="l" defTabSz="1091149" rtl="0" eaLnBrk="1" latinLnBrk="0" hangingPunct="1">
      <a:defRPr sz="1400" kern="1200">
        <a:solidFill>
          <a:schemeClr val="tx1"/>
        </a:solidFill>
        <a:latin typeface="+mn-lt"/>
        <a:ea typeface="+mn-ea"/>
        <a:cs typeface="+mn-cs"/>
      </a:defRPr>
    </a:lvl2pPr>
    <a:lvl3pPr marL="1091149" algn="l" defTabSz="1091149" rtl="0" eaLnBrk="1" latinLnBrk="0" hangingPunct="1">
      <a:defRPr sz="1400" kern="1200">
        <a:solidFill>
          <a:schemeClr val="tx1"/>
        </a:solidFill>
        <a:latin typeface="+mn-lt"/>
        <a:ea typeface="+mn-ea"/>
        <a:cs typeface="+mn-cs"/>
      </a:defRPr>
    </a:lvl3pPr>
    <a:lvl4pPr marL="1636724" algn="l" defTabSz="1091149" rtl="0" eaLnBrk="1" latinLnBrk="0" hangingPunct="1">
      <a:defRPr sz="1400" kern="1200">
        <a:solidFill>
          <a:schemeClr val="tx1"/>
        </a:solidFill>
        <a:latin typeface="+mn-lt"/>
        <a:ea typeface="+mn-ea"/>
        <a:cs typeface="+mn-cs"/>
      </a:defRPr>
    </a:lvl4pPr>
    <a:lvl5pPr marL="2182298" algn="l" defTabSz="1091149" rtl="0" eaLnBrk="1" latinLnBrk="0" hangingPunct="1">
      <a:defRPr sz="1400" kern="1200">
        <a:solidFill>
          <a:schemeClr val="tx1"/>
        </a:solidFill>
        <a:latin typeface="+mn-lt"/>
        <a:ea typeface="+mn-ea"/>
        <a:cs typeface="+mn-cs"/>
      </a:defRPr>
    </a:lvl5pPr>
    <a:lvl6pPr marL="2727873" algn="l" defTabSz="1091149" rtl="0" eaLnBrk="1" latinLnBrk="0" hangingPunct="1">
      <a:defRPr sz="1400" kern="1200">
        <a:solidFill>
          <a:schemeClr val="tx1"/>
        </a:solidFill>
        <a:latin typeface="+mn-lt"/>
        <a:ea typeface="+mn-ea"/>
        <a:cs typeface="+mn-cs"/>
      </a:defRPr>
    </a:lvl6pPr>
    <a:lvl7pPr marL="3273448" algn="l" defTabSz="1091149" rtl="0" eaLnBrk="1" latinLnBrk="0" hangingPunct="1">
      <a:defRPr sz="1400" kern="1200">
        <a:solidFill>
          <a:schemeClr val="tx1"/>
        </a:solidFill>
        <a:latin typeface="+mn-lt"/>
        <a:ea typeface="+mn-ea"/>
        <a:cs typeface="+mn-cs"/>
      </a:defRPr>
    </a:lvl7pPr>
    <a:lvl8pPr marL="3819022" algn="l" defTabSz="1091149" rtl="0" eaLnBrk="1" latinLnBrk="0" hangingPunct="1">
      <a:defRPr sz="1400" kern="1200">
        <a:solidFill>
          <a:schemeClr val="tx1"/>
        </a:solidFill>
        <a:latin typeface="+mn-lt"/>
        <a:ea typeface="+mn-ea"/>
        <a:cs typeface="+mn-cs"/>
      </a:defRPr>
    </a:lvl8pPr>
    <a:lvl9pPr marL="4364598" algn="l" defTabSz="1091149"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08013" y="685800"/>
            <a:ext cx="5641975"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33E1F8-04C5-4340-B75E-A23C0DDD4135}" type="slidenum">
              <a:rPr lang="tr-TR" smtClean="0"/>
              <a:t>5</a:t>
            </a:fld>
            <a:endParaRPr lang="tr-TR"/>
          </a:p>
        </p:txBody>
      </p:sp>
    </p:spTree>
    <p:extLst>
      <p:ext uri="{BB962C8B-B14F-4D97-AF65-F5344CB8AC3E}">
        <p14:creationId xmlns:p14="http://schemas.microsoft.com/office/powerpoint/2010/main" val="13629614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08013" y="685800"/>
            <a:ext cx="5641975"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8E33E1F8-04C5-4340-B75E-A23C0DDD4135}" type="slidenum">
              <a:rPr lang="tr-TR" smtClean="0"/>
              <a:t>16</a:t>
            </a:fld>
            <a:endParaRPr lang="tr-TR"/>
          </a:p>
        </p:txBody>
      </p:sp>
    </p:spTree>
    <p:extLst>
      <p:ext uri="{BB962C8B-B14F-4D97-AF65-F5344CB8AC3E}">
        <p14:creationId xmlns:p14="http://schemas.microsoft.com/office/powerpoint/2010/main" val="311190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08013" y="685800"/>
            <a:ext cx="5641975" cy="3429000"/>
          </a:xfrm>
        </p:spPr>
      </p:sp>
      <p:sp>
        <p:nvSpPr>
          <p:cNvPr id="3" name="Not Yer Tutucusu 2"/>
          <p:cNvSpPr>
            <a:spLocks noGrp="1"/>
          </p:cNvSpPr>
          <p:nvPr>
            <p:ph type="body" idx="1"/>
          </p:nvPr>
        </p:nvSpPr>
        <p:spPr/>
        <p:txBody>
          <a:bodyPr/>
          <a:lstStyle/>
          <a:p>
            <a:r>
              <a:rPr lang="tr-TR" dirty="0" smtClean="0"/>
              <a:t>DİBER DUDAĞI</a:t>
            </a:r>
            <a:endParaRPr lang="tr-TR" dirty="0"/>
          </a:p>
        </p:txBody>
      </p:sp>
      <p:sp>
        <p:nvSpPr>
          <p:cNvPr id="4" name="Slayt Numarası Yer Tutucusu 3"/>
          <p:cNvSpPr>
            <a:spLocks noGrp="1"/>
          </p:cNvSpPr>
          <p:nvPr>
            <p:ph type="sldNum" sz="quarter" idx="10"/>
          </p:nvPr>
        </p:nvSpPr>
        <p:spPr/>
        <p:txBody>
          <a:bodyPr/>
          <a:lstStyle/>
          <a:p>
            <a:fld id="{8E33E1F8-04C5-4340-B75E-A23C0DDD4135}" type="slidenum">
              <a:rPr lang="tr-TR" smtClean="0">
                <a:solidFill>
                  <a:prstClr val="black"/>
                </a:solidFill>
              </a:rPr>
              <a:pPr/>
              <a:t>22</a:t>
            </a:fld>
            <a:endParaRPr lang="tr-TR">
              <a:solidFill>
                <a:prstClr val="black"/>
              </a:solidFill>
            </a:endParaRPr>
          </a:p>
        </p:txBody>
      </p:sp>
    </p:spTree>
    <p:extLst>
      <p:ext uri="{BB962C8B-B14F-4D97-AF65-F5344CB8AC3E}">
        <p14:creationId xmlns:p14="http://schemas.microsoft.com/office/powerpoint/2010/main" val="42217909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8900729" y="0"/>
            <a:ext cx="2980121" cy="7218363"/>
          </a:xfrm>
          <a:prstGeom prst="rect">
            <a:avLst/>
          </a:prstGeom>
        </p:spPr>
      </p:pic>
      <p:sp>
        <p:nvSpPr>
          <p:cNvPr id="3" name="Subtitle 2"/>
          <p:cNvSpPr>
            <a:spLocks noGrp="1"/>
          </p:cNvSpPr>
          <p:nvPr>
            <p:ph type="subTitle" idx="1"/>
          </p:nvPr>
        </p:nvSpPr>
        <p:spPr>
          <a:xfrm>
            <a:off x="3168227" y="3769592"/>
            <a:ext cx="5148368" cy="2245713"/>
          </a:xfrm>
        </p:spPr>
        <p:txBody>
          <a:bodyPr anchor="t">
            <a:normAutofit/>
          </a:bodyPr>
          <a:lstStyle>
            <a:lvl1pPr marL="0" indent="0" algn="r">
              <a:buNone/>
              <a:defRPr sz="1700">
                <a:solidFill>
                  <a:schemeClr val="tx2"/>
                </a:solidFill>
              </a:defRPr>
            </a:lvl1pPr>
            <a:lvl2pPr marL="545575" indent="0" algn="ctr">
              <a:buNone/>
              <a:defRPr>
                <a:solidFill>
                  <a:schemeClr val="tx1">
                    <a:tint val="75000"/>
                  </a:schemeClr>
                </a:solidFill>
              </a:defRPr>
            </a:lvl2pPr>
            <a:lvl3pPr marL="1091149" indent="0" algn="ctr">
              <a:buNone/>
              <a:defRPr>
                <a:solidFill>
                  <a:schemeClr val="tx1">
                    <a:tint val="75000"/>
                  </a:schemeClr>
                </a:solidFill>
              </a:defRPr>
            </a:lvl3pPr>
            <a:lvl4pPr marL="1636724" indent="0" algn="ctr">
              <a:buNone/>
              <a:defRPr>
                <a:solidFill>
                  <a:schemeClr val="tx1">
                    <a:tint val="75000"/>
                  </a:schemeClr>
                </a:solidFill>
              </a:defRPr>
            </a:lvl4pPr>
            <a:lvl5pPr marL="2182298" indent="0" algn="ctr">
              <a:buNone/>
              <a:defRPr>
                <a:solidFill>
                  <a:schemeClr val="tx1">
                    <a:tint val="75000"/>
                  </a:schemeClr>
                </a:solidFill>
              </a:defRPr>
            </a:lvl5pPr>
            <a:lvl6pPr marL="2727873" indent="0" algn="ctr">
              <a:buNone/>
              <a:defRPr>
                <a:solidFill>
                  <a:schemeClr val="tx1">
                    <a:tint val="75000"/>
                  </a:schemeClr>
                </a:solidFill>
              </a:defRPr>
            </a:lvl6pPr>
            <a:lvl7pPr marL="3273448" indent="0" algn="ctr">
              <a:buNone/>
              <a:defRPr>
                <a:solidFill>
                  <a:schemeClr val="tx1">
                    <a:tint val="75000"/>
                  </a:schemeClr>
                </a:solidFill>
              </a:defRPr>
            </a:lvl7pPr>
            <a:lvl8pPr marL="3819022" indent="0" algn="ctr">
              <a:buNone/>
              <a:defRPr>
                <a:solidFill>
                  <a:schemeClr val="tx1">
                    <a:tint val="75000"/>
                  </a:schemeClr>
                </a:solidFill>
              </a:defRPr>
            </a:lvl8pPr>
            <a:lvl9pPr marL="4364598"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6" name="Title 15"/>
          <p:cNvSpPr>
            <a:spLocks noGrp="1"/>
          </p:cNvSpPr>
          <p:nvPr>
            <p:ph type="title"/>
          </p:nvPr>
        </p:nvSpPr>
        <p:spPr>
          <a:xfrm>
            <a:off x="3168227" y="1523879"/>
            <a:ext cx="5148368" cy="2245713"/>
          </a:xfrm>
        </p:spPr>
        <p:txBody>
          <a:bodyPr anchor="b"/>
          <a:lstStyle/>
          <a:p>
            <a:r>
              <a:rPr lang="tr-TR" smtClean="0"/>
              <a:t>Asıl başlık stili için tıklatın</a:t>
            </a:r>
            <a:endParaRPr lang="en-US" dirty="0"/>
          </a:p>
        </p:txBody>
      </p:sp>
      <p:sp>
        <p:nvSpPr>
          <p:cNvPr id="13" name="Date Placeholder 12"/>
          <p:cNvSpPr>
            <a:spLocks noGrp="1"/>
          </p:cNvSpPr>
          <p:nvPr>
            <p:ph type="dt" sz="half" idx="10"/>
          </p:nvPr>
        </p:nvSpPr>
        <p:spPr>
          <a:xfrm>
            <a:off x="4655399" y="6763875"/>
            <a:ext cx="3663261" cy="133672"/>
          </a:xfrm>
        </p:spPr>
        <p:txBody>
          <a:bodyPr/>
          <a:lstStyle/>
          <a:p>
            <a:fld id="{A23720DD-5B6D-40BF-8493-A6B52D484E6B}" type="datetimeFigureOut">
              <a:rPr lang="tr-TR" smtClean="0"/>
              <a:t>23.05.2025</a:t>
            </a:fld>
            <a:endParaRPr lang="tr-TR"/>
          </a:p>
        </p:txBody>
      </p:sp>
      <p:sp>
        <p:nvSpPr>
          <p:cNvPr id="14" name="Slide Number Placeholder 13"/>
          <p:cNvSpPr>
            <a:spLocks noGrp="1"/>
          </p:cNvSpPr>
          <p:nvPr>
            <p:ph type="sldNum" sz="quarter" idx="11"/>
          </p:nvPr>
        </p:nvSpPr>
        <p:spPr>
          <a:xfrm>
            <a:off x="8335015" y="6737139"/>
            <a:ext cx="594043" cy="160408"/>
          </a:xfrm>
        </p:spPr>
        <p:txBody>
          <a:bodyPr/>
          <a:lstStyle>
            <a:lvl1pPr algn="r">
              <a:defRPr/>
            </a:lvl1pPr>
          </a:lstStyle>
          <a:p>
            <a:fld id="{F302176B-0E47-46AC-8F43-DAB4B8A37D06}" type="slidenum">
              <a:rPr lang="tr-TR" smtClean="0"/>
              <a:t>‹#›</a:t>
            </a:fld>
            <a:endParaRPr lang="tr-TR"/>
          </a:p>
        </p:txBody>
      </p:sp>
      <p:sp>
        <p:nvSpPr>
          <p:cNvPr id="15" name="Footer Placeholder 14"/>
          <p:cNvSpPr>
            <a:spLocks noGrp="1"/>
          </p:cNvSpPr>
          <p:nvPr>
            <p:ph type="ftr" sz="quarter" idx="12"/>
          </p:nvPr>
        </p:nvSpPr>
        <p:spPr>
          <a:xfrm>
            <a:off x="4653336" y="6627093"/>
            <a:ext cx="3665324" cy="160408"/>
          </a:xfrm>
        </p:spPr>
        <p:txBody>
          <a:bodyPr/>
          <a:lstStyle/>
          <a:p>
            <a:endParaRPr lang="tr-T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A23720DD-5B6D-40BF-8493-A6B52D484E6B}" type="datetimeFigureOut">
              <a:rPr lang="tr-TR" smtClean="0"/>
              <a:t>23.05.2025</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616" y="289072"/>
            <a:ext cx="2673191" cy="6159001"/>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594042" y="289072"/>
            <a:ext cx="7821560" cy="6159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A23720DD-5B6D-40BF-8493-A6B52D484E6B}" type="datetimeFigureOut">
              <a:rPr lang="tr-TR" smtClean="0"/>
              <a:t>23.05.2025</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5" name="Footer Placeholder 14"/>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8" name="Picture 7" descr="sphere1.png"/>
          <p:cNvPicPr>
            <a:picLocks noChangeAspect="1"/>
          </p:cNvPicPr>
          <p:nvPr/>
        </p:nvPicPr>
        <p:blipFill>
          <a:blip r:embed="rId2" cstate="print"/>
          <a:stretch>
            <a:fillRect/>
          </a:stretch>
        </p:blipFill>
        <p:spPr>
          <a:xfrm>
            <a:off x="8900729" y="0"/>
            <a:ext cx="2980121" cy="7218363"/>
          </a:xfrm>
          <a:prstGeom prst="rect">
            <a:avLst/>
          </a:prstGeom>
        </p:spPr>
      </p:pic>
      <p:sp>
        <p:nvSpPr>
          <p:cNvPr id="3" name="Subtitle 2"/>
          <p:cNvSpPr>
            <a:spLocks noGrp="1"/>
          </p:cNvSpPr>
          <p:nvPr>
            <p:ph type="subTitle" idx="1"/>
          </p:nvPr>
        </p:nvSpPr>
        <p:spPr>
          <a:xfrm>
            <a:off x="3168227" y="3769590"/>
            <a:ext cx="5148368" cy="2245713"/>
          </a:xfrm>
        </p:spPr>
        <p:txBody>
          <a:bodyPr anchor="t">
            <a:normAutofit/>
          </a:bodyPr>
          <a:lstStyle>
            <a:lvl1pPr marL="0" indent="0" algn="r">
              <a:buNone/>
              <a:defRPr sz="1700">
                <a:solidFill>
                  <a:schemeClr val="tx2"/>
                </a:solidFill>
              </a:defRPr>
            </a:lvl1pPr>
            <a:lvl2pPr marL="545668" indent="0" algn="ctr">
              <a:buNone/>
              <a:defRPr>
                <a:solidFill>
                  <a:schemeClr val="tx1">
                    <a:tint val="75000"/>
                  </a:schemeClr>
                </a:solidFill>
              </a:defRPr>
            </a:lvl2pPr>
            <a:lvl3pPr marL="1091336" indent="0" algn="ctr">
              <a:buNone/>
              <a:defRPr>
                <a:solidFill>
                  <a:schemeClr val="tx1">
                    <a:tint val="75000"/>
                  </a:schemeClr>
                </a:solidFill>
              </a:defRPr>
            </a:lvl3pPr>
            <a:lvl4pPr marL="1637005" indent="0" algn="ctr">
              <a:buNone/>
              <a:defRPr>
                <a:solidFill>
                  <a:schemeClr val="tx1">
                    <a:tint val="75000"/>
                  </a:schemeClr>
                </a:solidFill>
              </a:defRPr>
            </a:lvl4pPr>
            <a:lvl5pPr marL="2182673" indent="0" algn="ctr">
              <a:buNone/>
              <a:defRPr>
                <a:solidFill>
                  <a:schemeClr val="tx1">
                    <a:tint val="75000"/>
                  </a:schemeClr>
                </a:solidFill>
              </a:defRPr>
            </a:lvl5pPr>
            <a:lvl6pPr marL="2728341" indent="0" algn="ctr">
              <a:buNone/>
              <a:defRPr>
                <a:solidFill>
                  <a:schemeClr val="tx1">
                    <a:tint val="75000"/>
                  </a:schemeClr>
                </a:solidFill>
              </a:defRPr>
            </a:lvl6pPr>
            <a:lvl7pPr marL="3274009" indent="0" algn="ctr">
              <a:buNone/>
              <a:defRPr>
                <a:solidFill>
                  <a:schemeClr val="tx1">
                    <a:tint val="75000"/>
                  </a:schemeClr>
                </a:solidFill>
              </a:defRPr>
            </a:lvl7pPr>
            <a:lvl8pPr marL="3819677" indent="0" algn="ctr">
              <a:buNone/>
              <a:defRPr>
                <a:solidFill>
                  <a:schemeClr val="tx1">
                    <a:tint val="75000"/>
                  </a:schemeClr>
                </a:solidFill>
              </a:defRPr>
            </a:lvl8pPr>
            <a:lvl9pPr marL="4365346"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16" name="Title 15"/>
          <p:cNvSpPr>
            <a:spLocks noGrp="1"/>
          </p:cNvSpPr>
          <p:nvPr>
            <p:ph type="title"/>
          </p:nvPr>
        </p:nvSpPr>
        <p:spPr>
          <a:xfrm>
            <a:off x="3168227" y="1523877"/>
            <a:ext cx="5148368" cy="2245713"/>
          </a:xfrm>
        </p:spPr>
        <p:txBody>
          <a:bodyPr anchor="b"/>
          <a:lstStyle/>
          <a:p>
            <a:r>
              <a:rPr lang="tr-TR" smtClean="0"/>
              <a:t>Asıl başlık stili için tıklatın</a:t>
            </a:r>
            <a:endParaRPr lang="en-US" dirty="0"/>
          </a:p>
        </p:txBody>
      </p:sp>
      <p:sp>
        <p:nvSpPr>
          <p:cNvPr id="13" name="Date Placeholder 12"/>
          <p:cNvSpPr>
            <a:spLocks noGrp="1"/>
          </p:cNvSpPr>
          <p:nvPr>
            <p:ph type="dt" sz="half" idx="10"/>
          </p:nvPr>
        </p:nvSpPr>
        <p:spPr>
          <a:xfrm>
            <a:off x="4655397" y="6763875"/>
            <a:ext cx="3663261" cy="133672"/>
          </a:xfrm>
        </p:spPr>
        <p:txBody>
          <a:bodyPr/>
          <a:lstStyle/>
          <a:p>
            <a:fld id="{A23720DD-5B6D-40BF-8493-A6B52D484E6B}" type="datetimeFigureOut">
              <a:rPr lang="tr-TR" smtClean="0">
                <a:solidFill>
                  <a:prstClr val="black">
                    <a:lumMod val="50000"/>
                    <a:lumOff val="50000"/>
                  </a:prstClr>
                </a:solidFill>
              </a:rPr>
              <a:pPr/>
              <a:t>23.05.2025</a:t>
            </a:fld>
            <a:endParaRPr lang="tr-TR">
              <a:solidFill>
                <a:prstClr val="black">
                  <a:lumMod val="50000"/>
                  <a:lumOff val="50000"/>
                </a:prstClr>
              </a:solidFill>
            </a:endParaRPr>
          </a:p>
        </p:txBody>
      </p:sp>
      <p:sp>
        <p:nvSpPr>
          <p:cNvPr id="14" name="Slide Number Placeholder 13"/>
          <p:cNvSpPr>
            <a:spLocks noGrp="1"/>
          </p:cNvSpPr>
          <p:nvPr>
            <p:ph type="sldNum" sz="quarter" idx="11"/>
          </p:nvPr>
        </p:nvSpPr>
        <p:spPr>
          <a:xfrm>
            <a:off x="8335014" y="6737139"/>
            <a:ext cx="594043" cy="160408"/>
          </a:xfrm>
        </p:spPr>
        <p:txBody>
          <a:bodyPr/>
          <a:lstStyle>
            <a:lvl1pPr algn="r">
              <a:defRPr/>
            </a:lvl1p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15" name="Footer Placeholder 14"/>
          <p:cNvSpPr>
            <a:spLocks noGrp="1"/>
          </p:cNvSpPr>
          <p:nvPr>
            <p:ph type="ftr" sz="quarter" idx="12"/>
          </p:nvPr>
        </p:nvSpPr>
        <p:spPr>
          <a:xfrm>
            <a:off x="4653334" y="6627093"/>
            <a:ext cx="3665324" cy="160408"/>
          </a:xfrm>
        </p:spPr>
        <p:txBody>
          <a:bodyPr/>
          <a:lstStyle/>
          <a:p>
            <a:endParaRPr lang="tr-TR">
              <a:solidFill>
                <a:prstClr val="black"/>
              </a:solidFill>
            </a:endParaRPr>
          </a:p>
        </p:txBody>
      </p:sp>
    </p:spTree>
    <p:extLst>
      <p:ext uri="{BB962C8B-B14F-4D97-AF65-F5344CB8AC3E}">
        <p14:creationId xmlns:p14="http://schemas.microsoft.com/office/powerpoint/2010/main" val="90427143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43" y="481225"/>
            <a:ext cx="4752340" cy="6015301"/>
          </a:xfrm>
        </p:spPr>
        <p:txBody>
          <a:bodyPr/>
          <a:lstStyle>
            <a:lvl5pPr>
              <a:defRPr/>
            </a:lvl5pPr>
            <a:lvl6pPr>
              <a:defRPr/>
            </a:lvl6pPr>
            <a:lvl7pPr>
              <a:defRPr/>
            </a:lvl7pPr>
            <a:lvl8pPr>
              <a:defRPr/>
            </a:lvl8pPr>
            <a:lvl9pP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Title 15"/>
          <p:cNvSpPr>
            <a:spLocks noGrp="1"/>
          </p:cNvSpPr>
          <p:nvPr>
            <p:ph type="title"/>
          </p:nvPr>
        </p:nvSpPr>
        <p:spPr/>
        <p:txBody>
          <a:bodyPr/>
          <a:lstStyle/>
          <a:p>
            <a:r>
              <a:rPr lang="tr-TR" smtClean="0"/>
              <a:t>Asıl başlık stili için tıklatın</a:t>
            </a:r>
            <a:endParaRPr lang="en-US"/>
          </a:p>
        </p:txBody>
      </p:sp>
      <p:sp>
        <p:nvSpPr>
          <p:cNvPr id="10" name="Date Placeholder 9"/>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23.05.2025</a:t>
            </a:fld>
            <a:endParaRPr lang="tr-TR">
              <a:solidFill>
                <a:prstClr val="black">
                  <a:lumMod val="50000"/>
                  <a:lumOff val="50000"/>
                </a:prstClr>
              </a:solidFill>
            </a:endParaRPr>
          </a:p>
        </p:txBody>
      </p:sp>
      <p:sp>
        <p:nvSpPr>
          <p:cNvPr id="11" name="Slide Number Placeholder 10"/>
          <p:cNvSpPr>
            <a:spLocks noGrp="1"/>
          </p:cNvSpPr>
          <p:nvPr>
            <p:ph type="sldNum" sz="quarter" idx="11"/>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12" name="Footer Placeholder 11"/>
          <p:cNvSpPr>
            <a:spLocks noGrp="1"/>
          </p:cNvSpPr>
          <p:nvPr>
            <p:ph type="ftr" sz="quarter" idx="12"/>
          </p:nvPr>
        </p:nvSpPr>
        <p:spPr/>
        <p:txBody>
          <a:bodyPr/>
          <a:lstStyle/>
          <a:p>
            <a:endParaRPr lang="tr-TR">
              <a:solidFill>
                <a:prstClr val="black"/>
              </a:solidFill>
            </a:endParaRPr>
          </a:p>
        </p:txBody>
      </p:sp>
    </p:spTree>
    <p:extLst>
      <p:ext uri="{BB962C8B-B14F-4D97-AF65-F5344CB8AC3E}">
        <p14:creationId xmlns:p14="http://schemas.microsoft.com/office/powerpoint/2010/main" val="106141628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8910638" y="0"/>
            <a:ext cx="2980121" cy="7218363"/>
          </a:xfrm>
          <a:prstGeom prst="rect">
            <a:avLst/>
          </a:prstGeom>
        </p:spPr>
      </p:pic>
      <p:sp>
        <p:nvSpPr>
          <p:cNvPr id="12" name="Date Placeholder 11"/>
          <p:cNvSpPr>
            <a:spLocks noGrp="1"/>
          </p:cNvSpPr>
          <p:nvPr>
            <p:ph type="dt" sz="half" idx="10"/>
          </p:nvPr>
        </p:nvSpPr>
        <p:spPr>
          <a:xfrm>
            <a:off x="1091142" y="6763875"/>
            <a:ext cx="3663261" cy="133672"/>
          </a:xfrm>
        </p:spPr>
        <p:txBody>
          <a:bodyPr/>
          <a:lstStyle/>
          <a:p>
            <a:fld id="{A23720DD-5B6D-40BF-8493-A6B52D484E6B}" type="datetimeFigureOut">
              <a:rPr lang="tr-TR" smtClean="0">
                <a:solidFill>
                  <a:prstClr val="black">
                    <a:lumMod val="50000"/>
                    <a:lumOff val="50000"/>
                  </a:prstClr>
                </a:solidFill>
              </a:rPr>
              <a:pPr/>
              <a:t>23.05.2025</a:t>
            </a:fld>
            <a:endParaRPr lang="tr-TR">
              <a:solidFill>
                <a:prstClr val="black">
                  <a:lumMod val="50000"/>
                  <a:lumOff val="50000"/>
                </a:prstClr>
              </a:solidFill>
            </a:endParaRPr>
          </a:p>
        </p:txBody>
      </p:sp>
      <p:sp>
        <p:nvSpPr>
          <p:cNvPr id="13" name="Slide Number Placeholder 12"/>
          <p:cNvSpPr>
            <a:spLocks noGrp="1"/>
          </p:cNvSpPr>
          <p:nvPr>
            <p:ph type="sldNum" sz="quarter" idx="11"/>
          </p:nvPr>
        </p:nvSpPr>
        <p:spPr>
          <a:xfrm>
            <a:off x="5348446" y="6737139"/>
            <a:ext cx="693050" cy="160408"/>
          </a:xfrm>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14" name="Footer Placeholder 13"/>
          <p:cNvSpPr>
            <a:spLocks noGrp="1"/>
          </p:cNvSpPr>
          <p:nvPr>
            <p:ph type="ftr" sz="quarter" idx="12"/>
          </p:nvPr>
        </p:nvSpPr>
        <p:spPr>
          <a:xfrm>
            <a:off x="1089079" y="6627093"/>
            <a:ext cx="3665324" cy="160408"/>
          </a:xfrm>
        </p:spPr>
        <p:txBody>
          <a:bodyPr/>
          <a:lstStyle/>
          <a:p>
            <a:endParaRPr lang="tr-TR">
              <a:solidFill>
                <a:prstClr val="black"/>
              </a:solidFill>
            </a:endParaRPr>
          </a:p>
        </p:txBody>
      </p:sp>
      <p:sp>
        <p:nvSpPr>
          <p:cNvPr id="15" name="Title 14"/>
          <p:cNvSpPr>
            <a:spLocks noGrp="1"/>
          </p:cNvSpPr>
          <p:nvPr>
            <p:ph type="title"/>
          </p:nvPr>
        </p:nvSpPr>
        <p:spPr>
          <a:xfrm>
            <a:off x="594042" y="1924897"/>
            <a:ext cx="4158298" cy="1844693"/>
          </a:xfrm>
        </p:spPr>
        <p:txBody>
          <a:bodyPr anchor="b"/>
          <a:lstStyle/>
          <a:p>
            <a:r>
              <a:rPr lang="tr-TR" smtClean="0"/>
              <a:t>Asıl başlık stili için tıklatın</a:t>
            </a:r>
            <a:endParaRPr lang="en-US"/>
          </a:p>
        </p:txBody>
      </p:sp>
      <p:sp>
        <p:nvSpPr>
          <p:cNvPr id="3" name="Text Placeholder 2"/>
          <p:cNvSpPr>
            <a:spLocks noGrp="1"/>
          </p:cNvSpPr>
          <p:nvPr>
            <p:ph type="body" sz="quarter" idx="13"/>
          </p:nvPr>
        </p:nvSpPr>
        <p:spPr>
          <a:xfrm>
            <a:off x="594043" y="3766247"/>
            <a:ext cx="4158616" cy="1536472"/>
          </a:xfrm>
        </p:spPr>
        <p:txBody>
          <a:bodyPr anchor="t">
            <a:normAutofit/>
          </a:bodyPr>
          <a:lstStyle>
            <a:lvl1pPr marL="0" indent="0" algn="r" defTabSz="1091336" rtl="0" eaLnBrk="1" latinLnBrk="0" hangingPunct="1">
              <a:spcBef>
                <a:spcPct val="20000"/>
              </a:spcBef>
              <a:buClr>
                <a:schemeClr val="tx1">
                  <a:lumMod val="50000"/>
                  <a:lumOff val="50000"/>
                </a:schemeClr>
              </a:buClr>
              <a:buFont typeface="Wingdings" pitchFamily="2" charset="2"/>
              <a:buNone/>
              <a:defRPr lang="en-US" sz="1700" kern="1200" dirty="0" smtClean="0">
                <a:solidFill>
                  <a:schemeClr val="tx2"/>
                </a:solidFill>
                <a:latin typeface="+mn-lt"/>
                <a:ea typeface="+mn-ea"/>
                <a:cs typeface="+mn-cs"/>
              </a:defRPr>
            </a:lvl1pPr>
          </a:lstStyle>
          <a:p>
            <a:pPr lvl="0"/>
            <a:r>
              <a:rPr lang="tr-TR" smtClean="0"/>
              <a:t>Asıl metin stillerini düzenlemek için tıklatın</a:t>
            </a:r>
          </a:p>
        </p:txBody>
      </p:sp>
    </p:spTree>
    <p:extLst>
      <p:ext uri="{BB962C8B-B14F-4D97-AF65-F5344CB8AC3E}">
        <p14:creationId xmlns:p14="http://schemas.microsoft.com/office/powerpoint/2010/main" val="151680755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4043" y="3609182"/>
            <a:ext cx="4059290" cy="2807141"/>
          </a:xfrm>
        </p:spPr>
        <p:txBody>
          <a:bodyPr>
            <a:normAutofit/>
          </a:bodyPr>
          <a:lstStyle>
            <a:lvl1pPr marL="272834" indent="-218267">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4043" y="481224"/>
            <a:ext cx="4059290" cy="2807141"/>
          </a:xfrm>
        </p:spPr>
        <p:txBody>
          <a:bodyPr>
            <a:normAutofit/>
          </a:bodyPr>
          <a:lstStyle>
            <a:lvl1pPr marL="272834" indent="-218267">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itle 1"/>
          <p:cNvSpPr>
            <a:spLocks noGrp="1"/>
          </p:cNvSpPr>
          <p:nvPr>
            <p:ph type="title"/>
          </p:nvPr>
        </p:nvSpPr>
        <p:spPr>
          <a:xfrm>
            <a:off x="6336453" y="481225"/>
            <a:ext cx="3663262" cy="6015301"/>
          </a:xfrm>
        </p:spPr>
        <p:txBody>
          <a:bodyPr/>
          <a:lstStyle/>
          <a:p>
            <a:r>
              <a:rPr lang="tr-TR" smtClean="0"/>
              <a:t>Asıl başlık stili için tıklatın</a:t>
            </a:r>
            <a:endParaRPr lang="en-US"/>
          </a:p>
        </p:txBody>
      </p:sp>
      <p:sp>
        <p:nvSpPr>
          <p:cNvPr id="9" name="Date Placeholder 8"/>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23.05.2025</a:t>
            </a:fld>
            <a:endParaRPr lang="tr-TR">
              <a:solidFill>
                <a:prstClr val="black">
                  <a:lumMod val="50000"/>
                  <a:lumOff val="50000"/>
                </a:prstClr>
              </a:solidFill>
            </a:endParaRPr>
          </a:p>
        </p:txBody>
      </p:sp>
      <p:sp>
        <p:nvSpPr>
          <p:cNvPr id="13" name="Slide Number Placeholder 12"/>
          <p:cNvSpPr>
            <a:spLocks noGrp="1"/>
          </p:cNvSpPr>
          <p:nvPr>
            <p:ph type="sldNum" sz="quarter" idx="11"/>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14" name="Footer Placeholder 13"/>
          <p:cNvSpPr>
            <a:spLocks noGrp="1"/>
          </p:cNvSpPr>
          <p:nvPr>
            <p:ph type="ftr" sz="quarter" idx="12"/>
          </p:nvPr>
        </p:nvSpPr>
        <p:spPr/>
        <p:txBody>
          <a:bodyPr/>
          <a:lstStyle/>
          <a:p>
            <a:endParaRPr lang="tr-TR">
              <a:solidFill>
                <a:prstClr val="black"/>
              </a:solidFill>
            </a:endParaRPr>
          </a:p>
        </p:txBody>
      </p:sp>
    </p:spTree>
    <p:extLst>
      <p:ext uri="{BB962C8B-B14F-4D97-AF65-F5344CB8AC3E}">
        <p14:creationId xmlns:p14="http://schemas.microsoft.com/office/powerpoint/2010/main" val="28181200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042" y="289701"/>
            <a:ext cx="4653333" cy="432767"/>
          </a:xfrm>
        </p:spPr>
        <p:txBody>
          <a:bodyPr anchor="b">
            <a:noAutofit/>
          </a:bodyPr>
          <a:lstStyle>
            <a:lvl1pPr marL="0" indent="0" algn="ctr">
              <a:buNone/>
              <a:defRPr sz="1700" b="0">
                <a:solidFill>
                  <a:schemeClr val="tx2"/>
                </a:solidFill>
              </a:defRPr>
            </a:lvl1pPr>
            <a:lvl2pPr marL="545668" indent="0">
              <a:buNone/>
              <a:defRPr sz="2400" b="1"/>
            </a:lvl2pPr>
            <a:lvl3pPr marL="1091336" indent="0">
              <a:buNone/>
              <a:defRPr sz="2100" b="1"/>
            </a:lvl3pPr>
            <a:lvl4pPr marL="1637005" indent="0">
              <a:buNone/>
              <a:defRPr sz="1900" b="1"/>
            </a:lvl4pPr>
            <a:lvl5pPr marL="2182673" indent="0">
              <a:buNone/>
              <a:defRPr sz="1900" b="1"/>
            </a:lvl5pPr>
            <a:lvl6pPr marL="2728341" indent="0">
              <a:buNone/>
              <a:defRPr sz="1900" b="1"/>
            </a:lvl6pPr>
            <a:lvl7pPr marL="3274009" indent="0">
              <a:buNone/>
              <a:defRPr sz="1900" b="1"/>
            </a:lvl7pPr>
            <a:lvl8pPr marL="3819677" indent="0">
              <a:buNone/>
              <a:defRPr sz="1900" b="1"/>
            </a:lvl8pPr>
            <a:lvl9pPr marL="4365346" indent="0">
              <a:buNone/>
              <a:defRPr sz="1900" b="1"/>
            </a:lvl9pPr>
          </a:lstStyle>
          <a:p>
            <a:pPr lvl="0"/>
            <a:r>
              <a:rPr lang="tr-TR" smtClean="0"/>
              <a:t>Asıl metin stillerini düzenlemek için tıklatın</a:t>
            </a:r>
          </a:p>
        </p:txBody>
      </p:sp>
      <p:sp>
        <p:nvSpPr>
          <p:cNvPr id="4" name="Content Placeholder 3"/>
          <p:cNvSpPr>
            <a:spLocks noGrp="1"/>
          </p:cNvSpPr>
          <p:nvPr>
            <p:ph sz="half" idx="2"/>
          </p:nvPr>
        </p:nvSpPr>
        <p:spPr>
          <a:xfrm>
            <a:off x="594042" y="710772"/>
            <a:ext cx="4653333" cy="2657797"/>
          </a:xfrm>
        </p:spPr>
        <p:txBody>
          <a:bodyPr anchor="t">
            <a:normAutofit/>
          </a:bodyPr>
          <a:lstStyle>
            <a:lvl1pPr marL="272834" indent="-218267">
              <a:defRPr sz="1700"/>
            </a:lvl1pPr>
            <a:lvl2pPr>
              <a:defRPr sz="1700"/>
            </a:lvl2pPr>
            <a:lvl3pPr>
              <a:defRPr sz="1700"/>
            </a:lvl3pPr>
            <a:lvl4pPr>
              <a:defRPr sz="1700" baseline="0"/>
            </a:lvl4pPr>
            <a:lvl5pPr>
              <a:buFont typeface="Wingdings" pitchFamily="2" charset="2"/>
              <a:buChar char="§"/>
              <a:defRPr sz="1700"/>
            </a:lvl5pPr>
            <a:lvl6pPr>
              <a:buFont typeface="Wingdings" pitchFamily="2" charset="2"/>
              <a:buChar cha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Text Placeholder 4"/>
          <p:cNvSpPr>
            <a:spLocks noGrp="1"/>
          </p:cNvSpPr>
          <p:nvPr>
            <p:ph type="body" sz="quarter" idx="3"/>
          </p:nvPr>
        </p:nvSpPr>
        <p:spPr>
          <a:xfrm>
            <a:off x="594041" y="3609182"/>
            <a:ext cx="4653333" cy="432767"/>
          </a:xfrm>
        </p:spPr>
        <p:txBody>
          <a:bodyPr anchor="b">
            <a:noAutofit/>
          </a:bodyPr>
          <a:lstStyle>
            <a:lvl1pPr marL="0" indent="0" algn="ctr">
              <a:buNone/>
              <a:defRPr sz="1700" b="0">
                <a:solidFill>
                  <a:schemeClr val="tx2"/>
                </a:solidFill>
              </a:defRPr>
            </a:lvl1pPr>
            <a:lvl2pPr marL="545668" indent="0">
              <a:buNone/>
              <a:defRPr sz="2400" b="1"/>
            </a:lvl2pPr>
            <a:lvl3pPr marL="1091336" indent="0">
              <a:buNone/>
              <a:defRPr sz="2100" b="1"/>
            </a:lvl3pPr>
            <a:lvl4pPr marL="1637005" indent="0">
              <a:buNone/>
              <a:defRPr sz="1900" b="1"/>
            </a:lvl4pPr>
            <a:lvl5pPr marL="2182673" indent="0">
              <a:buNone/>
              <a:defRPr sz="1900" b="1"/>
            </a:lvl5pPr>
            <a:lvl6pPr marL="2728341" indent="0">
              <a:buNone/>
              <a:defRPr sz="1900" b="1"/>
            </a:lvl6pPr>
            <a:lvl7pPr marL="3274009" indent="0">
              <a:buNone/>
              <a:defRPr sz="1900" b="1"/>
            </a:lvl7pPr>
            <a:lvl8pPr marL="3819677" indent="0">
              <a:buNone/>
              <a:defRPr sz="1900" b="1"/>
            </a:lvl8pPr>
            <a:lvl9pPr marL="4365346" indent="0">
              <a:buNone/>
              <a:defRPr sz="19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94041" y="4041948"/>
            <a:ext cx="4653333" cy="2647363"/>
          </a:xfrm>
        </p:spPr>
        <p:txBody>
          <a:bodyPr anchor="t">
            <a:normAutofit/>
          </a:bodyPr>
          <a:lstStyle>
            <a:lvl1pPr marL="272834" indent="-218267">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Title 1"/>
          <p:cNvSpPr>
            <a:spLocks noGrp="1"/>
          </p:cNvSpPr>
          <p:nvPr>
            <p:ph type="title"/>
          </p:nvPr>
        </p:nvSpPr>
        <p:spPr>
          <a:xfrm>
            <a:off x="6336453" y="481225"/>
            <a:ext cx="3663262" cy="6015301"/>
          </a:xfrm>
        </p:spPr>
        <p:txBody>
          <a:bodyPr/>
          <a:lstStyle/>
          <a:p>
            <a:r>
              <a:rPr lang="tr-TR" smtClean="0"/>
              <a:t>Asıl başlık stili için tıklatın</a:t>
            </a:r>
            <a:endParaRPr lang="en-US"/>
          </a:p>
        </p:txBody>
      </p:sp>
      <p:sp>
        <p:nvSpPr>
          <p:cNvPr id="12" name="Date Placeholder 11"/>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23.05.2025</a:t>
            </a:fld>
            <a:endParaRPr lang="tr-TR">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16" name="Footer Placeholder 15"/>
          <p:cNvSpPr>
            <a:spLocks noGrp="1"/>
          </p:cNvSpPr>
          <p:nvPr>
            <p:ph type="ftr" sz="quarter" idx="12"/>
          </p:nvPr>
        </p:nvSpPr>
        <p:spPr/>
        <p:txBody>
          <a:bodyPr/>
          <a:lstStyle/>
          <a:p>
            <a:endParaRPr lang="tr-TR">
              <a:solidFill>
                <a:prstClr val="black"/>
              </a:solidFill>
            </a:endParaRPr>
          </a:p>
        </p:txBody>
      </p:sp>
    </p:spTree>
    <p:extLst>
      <p:ext uri="{BB962C8B-B14F-4D97-AF65-F5344CB8AC3E}">
        <p14:creationId xmlns:p14="http://schemas.microsoft.com/office/powerpoint/2010/main" val="226853430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851347" y="481224"/>
            <a:ext cx="5148368" cy="6015303"/>
          </a:xfrm>
        </p:spPr>
        <p:txBody>
          <a:bodyPr/>
          <a:lstStyle/>
          <a:p>
            <a:r>
              <a:rPr lang="tr-TR" smtClean="0"/>
              <a:t>Asıl başlık stili için tıklatın</a:t>
            </a:r>
            <a:endParaRPr lang="en-US" dirty="0"/>
          </a:p>
        </p:txBody>
      </p:sp>
      <p:sp>
        <p:nvSpPr>
          <p:cNvPr id="9" name="Date Placeholder 8"/>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23.05.2025</a:t>
            </a:fld>
            <a:endParaRPr lang="tr-TR">
              <a:solidFill>
                <a:prstClr val="black">
                  <a:lumMod val="50000"/>
                  <a:lumOff val="50000"/>
                </a:prstClr>
              </a:solidFill>
            </a:endParaRPr>
          </a:p>
        </p:txBody>
      </p:sp>
      <p:sp>
        <p:nvSpPr>
          <p:cNvPr id="10" name="Slide Number Placeholder 9"/>
          <p:cNvSpPr>
            <a:spLocks noGrp="1"/>
          </p:cNvSpPr>
          <p:nvPr>
            <p:ph type="sldNum" sz="quarter" idx="11"/>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11" name="Footer Placeholder 10"/>
          <p:cNvSpPr>
            <a:spLocks noGrp="1"/>
          </p:cNvSpPr>
          <p:nvPr>
            <p:ph type="ftr" sz="quarter" idx="12"/>
          </p:nvPr>
        </p:nvSpPr>
        <p:spPr/>
        <p:txBody>
          <a:bodyPr/>
          <a:lstStyle/>
          <a:p>
            <a:endParaRPr lang="tr-TR">
              <a:solidFill>
                <a:prstClr val="black"/>
              </a:solidFill>
            </a:endParaRPr>
          </a:p>
        </p:txBody>
      </p:sp>
    </p:spTree>
    <p:extLst>
      <p:ext uri="{BB962C8B-B14F-4D97-AF65-F5344CB8AC3E}">
        <p14:creationId xmlns:p14="http://schemas.microsoft.com/office/powerpoint/2010/main" val="169016738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23.05.2025</a:t>
            </a:fld>
            <a:endParaRPr lang="tr-TR">
              <a:solidFill>
                <a:prstClr val="black">
                  <a:lumMod val="50000"/>
                  <a:lumOff val="50000"/>
                </a:prstClr>
              </a:solidFill>
            </a:endParaRPr>
          </a:p>
        </p:txBody>
      </p:sp>
      <p:sp>
        <p:nvSpPr>
          <p:cNvPr id="9" name="Slide Number Placeholder 8"/>
          <p:cNvSpPr>
            <a:spLocks noGrp="1"/>
          </p:cNvSpPr>
          <p:nvPr>
            <p:ph type="sldNum" sz="quarter" idx="11"/>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10" name="Footer Placeholder 9"/>
          <p:cNvSpPr>
            <a:spLocks noGrp="1"/>
          </p:cNvSpPr>
          <p:nvPr>
            <p:ph type="ftr" sz="quarter" idx="12"/>
          </p:nvPr>
        </p:nvSpPr>
        <p:spPr/>
        <p:txBody>
          <a:bodyPr/>
          <a:lstStyle/>
          <a:p>
            <a:endParaRPr lang="tr-TR">
              <a:solidFill>
                <a:prstClr val="black"/>
              </a:solidFill>
            </a:endParaRPr>
          </a:p>
        </p:txBody>
      </p:sp>
    </p:spTree>
    <p:extLst>
      <p:ext uri="{BB962C8B-B14F-4D97-AF65-F5344CB8AC3E}">
        <p14:creationId xmlns:p14="http://schemas.microsoft.com/office/powerpoint/2010/main" val="74840337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32482" y="1764489"/>
            <a:ext cx="3267234" cy="1973353"/>
          </a:xfrm>
        </p:spPr>
        <p:txBody>
          <a:bodyPr anchor="b">
            <a:normAutofit/>
          </a:bodyPr>
          <a:lstStyle>
            <a:lvl1pPr algn="r">
              <a:defRPr sz="2400" b="0">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396028" y="1764489"/>
            <a:ext cx="6106757" cy="3689386"/>
          </a:xfrm>
        </p:spPr>
        <p:txBody>
          <a:bodyPr>
            <a:normAutofit/>
          </a:bodyPr>
          <a:lstStyle>
            <a:lvl1pPr marL="272834" indent="-218267">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4" name="Text Placeholder 3"/>
          <p:cNvSpPr>
            <a:spLocks noGrp="1"/>
          </p:cNvSpPr>
          <p:nvPr>
            <p:ph type="body" sz="half" idx="2"/>
          </p:nvPr>
        </p:nvSpPr>
        <p:spPr>
          <a:xfrm>
            <a:off x="7128510" y="3739036"/>
            <a:ext cx="2871205" cy="1714838"/>
          </a:xfrm>
        </p:spPr>
        <p:txBody>
          <a:bodyPr anchor="t">
            <a:normAutofit/>
          </a:bodyPr>
          <a:lstStyle>
            <a:lvl1pPr marL="0" indent="0" algn="r">
              <a:buNone/>
              <a:defRPr sz="1400">
                <a:solidFill>
                  <a:schemeClr val="tx2"/>
                </a:solidFill>
              </a:defRPr>
            </a:lvl1pPr>
            <a:lvl2pPr marL="545668" indent="0">
              <a:buNone/>
              <a:defRPr sz="1400"/>
            </a:lvl2pPr>
            <a:lvl3pPr marL="1091336" indent="0">
              <a:buNone/>
              <a:defRPr sz="1200"/>
            </a:lvl3pPr>
            <a:lvl4pPr marL="1637005" indent="0">
              <a:buNone/>
              <a:defRPr sz="1100"/>
            </a:lvl4pPr>
            <a:lvl5pPr marL="2182673" indent="0">
              <a:buNone/>
              <a:defRPr sz="1100"/>
            </a:lvl5pPr>
            <a:lvl6pPr marL="2728341" indent="0">
              <a:buNone/>
              <a:defRPr sz="1100"/>
            </a:lvl6pPr>
            <a:lvl7pPr marL="3274009" indent="0">
              <a:buNone/>
              <a:defRPr sz="1100"/>
            </a:lvl7pPr>
            <a:lvl8pPr marL="3819677" indent="0">
              <a:buNone/>
              <a:defRPr sz="1100"/>
            </a:lvl8pPr>
            <a:lvl9pPr marL="4365346" indent="0">
              <a:buNone/>
              <a:defRPr sz="1100"/>
            </a:lvl9pPr>
          </a:lstStyle>
          <a:p>
            <a:pPr lvl="0"/>
            <a:r>
              <a:rPr lang="tr-TR" smtClean="0"/>
              <a:t>Asıl metin stillerini düzenlemek için tıklatın</a:t>
            </a:r>
          </a:p>
        </p:txBody>
      </p:sp>
      <p:sp>
        <p:nvSpPr>
          <p:cNvPr id="15" name="Date Placeholder 14"/>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23.05.2025</a:t>
            </a:fld>
            <a:endParaRPr lang="tr-TR">
              <a:solidFill>
                <a:prstClr val="black">
                  <a:lumMod val="50000"/>
                  <a:lumOff val="50000"/>
                </a:prstClr>
              </a:solidFill>
            </a:endParaRPr>
          </a:p>
        </p:txBody>
      </p:sp>
      <p:sp>
        <p:nvSpPr>
          <p:cNvPr id="16" name="Slide Number Placeholder 15"/>
          <p:cNvSpPr>
            <a:spLocks noGrp="1"/>
          </p:cNvSpPr>
          <p:nvPr>
            <p:ph type="sldNum" sz="quarter" idx="11"/>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17" name="Footer Placeholder 16"/>
          <p:cNvSpPr>
            <a:spLocks noGrp="1"/>
          </p:cNvSpPr>
          <p:nvPr>
            <p:ph type="ftr" sz="quarter" idx="12"/>
          </p:nvPr>
        </p:nvSpPr>
        <p:spPr/>
        <p:txBody>
          <a:bodyPr/>
          <a:lstStyle/>
          <a:p>
            <a:endParaRPr lang="tr-TR">
              <a:solidFill>
                <a:prstClr val="black"/>
              </a:solidFill>
            </a:endParaRPr>
          </a:p>
        </p:txBody>
      </p:sp>
    </p:spTree>
    <p:extLst>
      <p:ext uri="{BB962C8B-B14F-4D97-AF65-F5344CB8AC3E}">
        <p14:creationId xmlns:p14="http://schemas.microsoft.com/office/powerpoint/2010/main" val="50445095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594043" y="481227"/>
            <a:ext cx="4752340" cy="6015301"/>
          </a:xfrm>
        </p:spPr>
        <p:txBody>
          <a:bodyPr/>
          <a:lstStyle>
            <a:lvl5pPr>
              <a:defRPr/>
            </a:lvl5pPr>
            <a:lvl6pPr>
              <a:defRPr/>
            </a:lvl6pPr>
            <a:lvl7pPr>
              <a:defRPr/>
            </a:lvl7pPr>
            <a:lvl8pPr>
              <a:defRPr/>
            </a:lvl8pPr>
            <a:lvl9pPr>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6" name="Title 15"/>
          <p:cNvSpPr>
            <a:spLocks noGrp="1"/>
          </p:cNvSpPr>
          <p:nvPr>
            <p:ph type="title"/>
          </p:nvPr>
        </p:nvSpPr>
        <p:spPr/>
        <p:txBody>
          <a:bodyPr/>
          <a:lstStyle/>
          <a:p>
            <a:r>
              <a:rPr lang="tr-TR" smtClean="0"/>
              <a:t>Asıl başlık stili için tıklatın</a:t>
            </a:r>
            <a:endParaRPr lang="en-US"/>
          </a:p>
        </p:txBody>
      </p:sp>
      <p:sp>
        <p:nvSpPr>
          <p:cNvPr id="10" name="Date Placeholder 9"/>
          <p:cNvSpPr>
            <a:spLocks noGrp="1"/>
          </p:cNvSpPr>
          <p:nvPr>
            <p:ph type="dt" sz="half" idx="10"/>
          </p:nvPr>
        </p:nvSpPr>
        <p:spPr/>
        <p:txBody>
          <a:bodyPr/>
          <a:lstStyle/>
          <a:p>
            <a:fld id="{A23720DD-5B6D-40BF-8493-A6B52D484E6B}" type="datetimeFigureOut">
              <a:rPr lang="tr-TR" smtClean="0"/>
              <a:t>23.05.2025</a:t>
            </a:fld>
            <a:endParaRPr lang="tr-TR"/>
          </a:p>
        </p:txBody>
      </p:sp>
      <p:sp>
        <p:nvSpPr>
          <p:cNvPr id="11" name="Slide Number Placeholder 10"/>
          <p:cNvSpPr>
            <a:spLocks noGrp="1"/>
          </p:cNvSpPr>
          <p:nvPr>
            <p:ph type="sldNum" sz="quarter" idx="11"/>
          </p:nvPr>
        </p:nvSpPr>
        <p:spPr/>
        <p:txBody>
          <a:bodyPr/>
          <a:lstStyle/>
          <a:p>
            <a:fld id="{F302176B-0E47-46AC-8F43-DAB4B8A37D06}" type="slidenum">
              <a:rPr lang="tr-TR" smtClean="0"/>
              <a:t>‹#›</a:t>
            </a:fld>
            <a:endParaRPr lang="tr-TR"/>
          </a:p>
        </p:txBody>
      </p:sp>
      <p:sp>
        <p:nvSpPr>
          <p:cNvPr id="12" name="Footer Placeholder 11"/>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6029" y="1764489"/>
            <a:ext cx="6102795" cy="3689386"/>
          </a:xfrm>
        </p:spPr>
        <p:txBody>
          <a:bodyPr/>
          <a:lstStyle>
            <a:lvl1pPr marL="0" indent="0">
              <a:buNone/>
              <a:defRPr sz="3800"/>
            </a:lvl1pPr>
            <a:lvl2pPr marL="545668" indent="0">
              <a:buNone/>
              <a:defRPr sz="3300"/>
            </a:lvl2pPr>
            <a:lvl3pPr marL="1091336" indent="0">
              <a:buNone/>
              <a:defRPr sz="2900"/>
            </a:lvl3pPr>
            <a:lvl4pPr marL="1637005" indent="0">
              <a:buNone/>
              <a:defRPr sz="2400"/>
            </a:lvl4pPr>
            <a:lvl5pPr marL="2182673" indent="0">
              <a:buNone/>
              <a:defRPr sz="2400"/>
            </a:lvl5pPr>
            <a:lvl6pPr marL="2728341" indent="0">
              <a:buNone/>
              <a:defRPr sz="2400"/>
            </a:lvl6pPr>
            <a:lvl7pPr marL="3274009" indent="0">
              <a:buNone/>
              <a:defRPr sz="2400"/>
            </a:lvl7pPr>
            <a:lvl8pPr marL="3819677" indent="0">
              <a:buNone/>
              <a:defRPr sz="2400"/>
            </a:lvl8pPr>
            <a:lvl9pPr marL="4365346" indent="0">
              <a:buNone/>
              <a:defRPr sz="2400"/>
            </a:lvl9pPr>
          </a:lstStyle>
          <a:p>
            <a:r>
              <a:rPr lang="tr-TR" smtClean="0"/>
              <a:t>Resim eklemek için simgeyi tıklatın</a:t>
            </a:r>
            <a:endParaRPr lang="en-US"/>
          </a:p>
        </p:txBody>
      </p:sp>
      <p:sp>
        <p:nvSpPr>
          <p:cNvPr id="11" name="Title 1"/>
          <p:cNvSpPr>
            <a:spLocks noGrp="1"/>
          </p:cNvSpPr>
          <p:nvPr>
            <p:ph type="title"/>
          </p:nvPr>
        </p:nvSpPr>
        <p:spPr>
          <a:xfrm>
            <a:off x="6732482" y="1764488"/>
            <a:ext cx="3267234" cy="1974548"/>
          </a:xfrm>
        </p:spPr>
        <p:txBody>
          <a:bodyPr anchor="b">
            <a:normAutofit/>
          </a:bodyPr>
          <a:lstStyle>
            <a:lvl1pPr algn="r">
              <a:defRPr sz="2400" b="0">
                <a:effectLst/>
              </a:defRPr>
            </a:lvl1pPr>
          </a:lstStyle>
          <a:p>
            <a:r>
              <a:rPr lang="tr-TR" smtClean="0"/>
              <a:t>Asıl başlık stili için tıklatın</a:t>
            </a:r>
            <a:endParaRPr lang="en-US" dirty="0"/>
          </a:p>
        </p:txBody>
      </p:sp>
      <p:sp>
        <p:nvSpPr>
          <p:cNvPr id="12" name="Text Placeholder 3"/>
          <p:cNvSpPr>
            <a:spLocks noGrp="1"/>
          </p:cNvSpPr>
          <p:nvPr>
            <p:ph type="body" sz="half" idx="2"/>
          </p:nvPr>
        </p:nvSpPr>
        <p:spPr>
          <a:xfrm>
            <a:off x="7128510" y="3739036"/>
            <a:ext cx="2871205" cy="1714838"/>
          </a:xfrm>
        </p:spPr>
        <p:txBody>
          <a:bodyPr anchor="t">
            <a:normAutofit/>
          </a:bodyPr>
          <a:lstStyle>
            <a:lvl1pPr marL="0" indent="0" algn="r">
              <a:buNone/>
              <a:defRPr sz="1400">
                <a:solidFill>
                  <a:schemeClr val="tx2"/>
                </a:solidFill>
              </a:defRPr>
            </a:lvl1pPr>
            <a:lvl2pPr marL="545668" indent="0">
              <a:buNone/>
              <a:defRPr sz="1400"/>
            </a:lvl2pPr>
            <a:lvl3pPr marL="1091336" indent="0">
              <a:buNone/>
              <a:defRPr sz="1200"/>
            </a:lvl3pPr>
            <a:lvl4pPr marL="1637005" indent="0">
              <a:buNone/>
              <a:defRPr sz="1100"/>
            </a:lvl4pPr>
            <a:lvl5pPr marL="2182673" indent="0">
              <a:buNone/>
              <a:defRPr sz="1100"/>
            </a:lvl5pPr>
            <a:lvl6pPr marL="2728341" indent="0">
              <a:buNone/>
              <a:defRPr sz="1100"/>
            </a:lvl6pPr>
            <a:lvl7pPr marL="3274009" indent="0">
              <a:buNone/>
              <a:defRPr sz="1100"/>
            </a:lvl7pPr>
            <a:lvl8pPr marL="3819677" indent="0">
              <a:buNone/>
              <a:defRPr sz="1100"/>
            </a:lvl8pPr>
            <a:lvl9pPr marL="4365346" indent="0">
              <a:buNone/>
              <a:defRPr sz="1100"/>
            </a:lvl9pPr>
          </a:lstStyle>
          <a:p>
            <a:pPr lvl="0"/>
            <a:r>
              <a:rPr lang="tr-TR" smtClean="0"/>
              <a:t>Asıl metin stillerini düzenlemek için tıklatın</a:t>
            </a:r>
          </a:p>
        </p:txBody>
      </p:sp>
      <p:sp>
        <p:nvSpPr>
          <p:cNvPr id="16" name="Date Placeholder 15"/>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23.05.2025</a:t>
            </a:fld>
            <a:endParaRPr lang="tr-TR">
              <a:solidFill>
                <a:prstClr val="black">
                  <a:lumMod val="50000"/>
                  <a:lumOff val="50000"/>
                </a:prstClr>
              </a:solidFill>
            </a:endParaRPr>
          </a:p>
        </p:txBody>
      </p:sp>
      <p:sp>
        <p:nvSpPr>
          <p:cNvPr id="17" name="Slide Number Placeholder 16"/>
          <p:cNvSpPr>
            <a:spLocks noGrp="1"/>
          </p:cNvSpPr>
          <p:nvPr>
            <p:ph type="sldNum" sz="quarter" idx="11"/>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18" name="Footer Placeholder 17"/>
          <p:cNvSpPr>
            <a:spLocks noGrp="1"/>
          </p:cNvSpPr>
          <p:nvPr>
            <p:ph type="ftr" sz="quarter" idx="12"/>
          </p:nvPr>
        </p:nvSpPr>
        <p:spPr/>
        <p:txBody>
          <a:bodyPr/>
          <a:lstStyle/>
          <a:p>
            <a:endParaRPr lang="tr-TR">
              <a:solidFill>
                <a:prstClr val="black"/>
              </a:solidFill>
            </a:endParaRPr>
          </a:p>
        </p:txBody>
      </p:sp>
    </p:spTree>
    <p:extLst>
      <p:ext uri="{BB962C8B-B14F-4D97-AF65-F5344CB8AC3E}">
        <p14:creationId xmlns:p14="http://schemas.microsoft.com/office/powerpoint/2010/main" val="123580370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23.05.2025</a:t>
            </a:fld>
            <a:endParaRPr lang="tr-TR">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tr-TR">
              <a:solidFill>
                <a:prstClr val="black"/>
              </a:solidFill>
            </a:endParaRPr>
          </a:p>
        </p:txBody>
      </p:sp>
    </p:spTree>
    <p:extLst>
      <p:ext uri="{BB962C8B-B14F-4D97-AF65-F5344CB8AC3E}">
        <p14:creationId xmlns:p14="http://schemas.microsoft.com/office/powerpoint/2010/main" val="214279036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13616" y="289070"/>
            <a:ext cx="2673191" cy="6159001"/>
          </a:xfrm>
        </p:spPr>
        <p:txBody>
          <a:bodyPr vert="eaVert"/>
          <a:lstStyle/>
          <a:p>
            <a:r>
              <a:rPr lang="tr-TR" smtClean="0"/>
              <a:t>Asıl başlık stili için tıklatın</a:t>
            </a:r>
            <a:endParaRPr lang="en-US"/>
          </a:p>
        </p:txBody>
      </p:sp>
      <p:sp>
        <p:nvSpPr>
          <p:cNvPr id="3" name="Vertical Text Placeholder 2"/>
          <p:cNvSpPr>
            <a:spLocks noGrp="1"/>
          </p:cNvSpPr>
          <p:nvPr>
            <p:ph type="body" orient="vert" idx="1"/>
          </p:nvPr>
        </p:nvSpPr>
        <p:spPr>
          <a:xfrm>
            <a:off x="594042" y="289070"/>
            <a:ext cx="7821560" cy="615900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3" name="Date Placeholder 12"/>
          <p:cNvSpPr>
            <a:spLocks noGrp="1"/>
          </p:cNvSpPr>
          <p:nvPr>
            <p:ph type="dt" sz="half" idx="10"/>
          </p:nvPr>
        </p:nvSpPr>
        <p:spPr/>
        <p:txBody>
          <a:bodyPr/>
          <a:lstStyle/>
          <a:p>
            <a:fld id="{A23720DD-5B6D-40BF-8493-A6B52D484E6B}" type="datetimeFigureOut">
              <a:rPr lang="tr-TR" smtClean="0">
                <a:solidFill>
                  <a:prstClr val="black">
                    <a:lumMod val="50000"/>
                    <a:lumOff val="50000"/>
                  </a:prstClr>
                </a:solidFill>
              </a:rPr>
              <a:pPr/>
              <a:t>23.05.2025</a:t>
            </a:fld>
            <a:endParaRPr lang="tr-TR">
              <a:solidFill>
                <a:prstClr val="black">
                  <a:lumMod val="50000"/>
                  <a:lumOff val="50000"/>
                </a:prstClr>
              </a:solidFill>
            </a:endParaRPr>
          </a:p>
        </p:txBody>
      </p:sp>
      <p:sp>
        <p:nvSpPr>
          <p:cNvPr id="14" name="Slide Number Placeholder 13"/>
          <p:cNvSpPr>
            <a:spLocks noGrp="1"/>
          </p:cNvSpPr>
          <p:nvPr>
            <p:ph type="sldNum" sz="quarter" idx="11"/>
          </p:nvPr>
        </p:nvSpPr>
        <p:spPr/>
        <p:txBody>
          <a:bodyPr/>
          <a:lstStyle/>
          <a:p>
            <a:fld id="{F302176B-0E47-46AC-8F43-DAB4B8A37D06}" type="slidenum">
              <a:rPr lang="tr-TR" smtClean="0">
                <a:solidFill>
                  <a:prstClr val="black">
                    <a:lumMod val="50000"/>
                    <a:lumOff val="50000"/>
                  </a:prstClr>
                </a:solidFill>
              </a:rPr>
              <a:pPr/>
              <a:t>‹#›</a:t>
            </a:fld>
            <a:endParaRPr lang="tr-TR">
              <a:solidFill>
                <a:prstClr val="black">
                  <a:lumMod val="50000"/>
                  <a:lumOff val="50000"/>
                </a:prstClr>
              </a:solidFill>
            </a:endParaRPr>
          </a:p>
        </p:txBody>
      </p:sp>
      <p:sp>
        <p:nvSpPr>
          <p:cNvPr id="15" name="Footer Placeholder 14"/>
          <p:cNvSpPr>
            <a:spLocks noGrp="1"/>
          </p:cNvSpPr>
          <p:nvPr>
            <p:ph type="ftr" sz="quarter" idx="12"/>
          </p:nvPr>
        </p:nvSpPr>
        <p:spPr/>
        <p:txBody>
          <a:bodyPr/>
          <a:lstStyle/>
          <a:p>
            <a:endParaRPr lang="tr-TR">
              <a:solidFill>
                <a:prstClr val="black"/>
              </a:solidFill>
            </a:endParaRPr>
          </a:p>
        </p:txBody>
      </p:sp>
    </p:spTree>
    <p:extLst>
      <p:ext uri="{BB962C8B-B14F-4D97-AF65-F5344CB8AC3E}">
        <p14:creationId xmlns:p14="http://schemas.microsoft.com/office/powerpoint/2010/main" val="5266315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7" name="Picture 6" descr="sphere1.png"/>
          <p:cNvPicPr>
            <a:picLocks noChangeAspect="1"/>
          </p:cNvPicPr>
          <p:nvPr/>
        </p:nvPicPr>
        <p:blipFill>
          <a:blip r:embed="rId2" cstate="print"/>
          <a:stretch>
            <a:fillRect/>
          </a:stretch>
        </p:blipFill>
        <p:spPr>
          <a:xfrm>
            <a:off x="8910640" y="0"/>
            <a:ext cx="2980121" cy="7218363"/>
          </a:xfrm>
          <a:prstGeom prst="rect">
            <a:avLst/>
          </a:prstGeom>
        </p:spPr>
      </p:pic>
      <p:sp>
        <p:nvSpPr>
          <p:cNvPr id="12" name="Date Placeholder 11"/>
          <p:cNvSpPr>
            <a:spLocks noGrp="1"/>
          </p:cNvSpPr>
          <p:nvPr>
            <p:ph type="dt" sz="half" idx="10"/>
          </p:nvPr>
        </p:nvSpPr>
        <p:spPr>
          <a:xfrm>
            <a:off x="1091144" y="6763875"/>
            <a:ext cx="3663261" cy="133672"/>
          </a:xfrm>
        </p:spPr>
        <p:txBody>
          <a:bodyPr/>
          <a:lstStyle/>
          <a:p>
            <a:fld id="{A23720DD-5B6D-40BF-8493-A6B52D484E6B}" type="datetimeFigureOut">
              <a:rPr lang="tr-TR" smtClean="0"/>
              <a:t>23.05.2025</a:t>
            </a:fld>
            <a:endParaRPr lang="tr-TR"/>
          </a:p>
        </p:txBody>
      </p:sp>
      <p:sp>
        <p:nvSpPr>
          <p:cNvPr id="13" name="Slide Number Placeholder 12"/>
          <p:cNvSpPr>
            <a:spLocks noGrp="1"/>
          </p:cNvSpPr>
          <p:nvPr>
            <p:ph type="sldNum" sz="quarter" idx="11"/>
          </p:nvPr>
        </p:nvSpPr>
        <p:spPr>
          <a:xfrm>
            <a:off x="5348446" y="6737139"/>
            <a:ext cx="693050" cy="160408"/>
          </a:xfrm>
        </p:spPr>
        <p:txBody>
          <a:bodyPr/>
          <a:lstStyle/>
          <a:p>
            <a:fld id="{F302176B-0E47-46AC-8F43-DAB4B8A37D06}" type="slidenum">
              <a:rPr lang="tr-TR" smtClean="0"/>
              <a:t>‹#›</a:t>
            </a:fld>
            <a:endParaRPr lang="tr-TR"/>
          </a:p>
        </p:txBody>
      </p:sp>
      <p:sp>
        <p:nvSpPr>
          <p:cNvPr id="14" name="Footer Placeholder 13"/>
          <p:cNvSpPr>
            <a:spLocks noGrp="1"/>
          </p:cNvSpPr>
          <p:nvPr>
            <p:ph type="ftr" sz="quarter" idx="12"/>
          </p:nvPr>
        </p:nvSpPr>
        <p:spPr>
          <a:xfrm>
            <a:off x="1089081" y="6627093"/>
            <a:ext cx="3665324" cy="160408"/>
          </a:xfrm>
        </p:spPr>
        <p:txBody>
          <a:bodyPr/>
          <a:lstStyle/>
          <a:p>
            <a:endParaRPr lang="tr-TR"/>
          </a:p>
        </p:txBody>
      </p:sp>
      <p:sp>
        <p:nvSpPr>
          <p:cNvPr id="15" name="Title 14"/>
          <p:cNvSpPr>
            <a:spLocks noGrp="1"/>
          </p:cNvSpPr>
          <p:nvPr>
            <p:ph type="title"/>
          </p:nvPr>
        </p:nvSpPr>
        <p:spPr>
          <a:xfrm>
            <a:off x="594042" y="1924899"/>
            <a:ext cx="4158298" cy="1844693"/>
          </a:xfrm>
        </p:spPr>
        <p:txBody>
          <a:bodyPr anchor="b"/>
          <a:lstStyle/>
          <a:p>
            <a:r>
              <a:rPr lang="tr-TR" smtClean="0"/>
              <a:t>Asıl başlık stili için tıklatın</a:t>
            </a:r>
            <a:endParaRPr lang="en-US"/>
          </a:p>
        </p:txBody>
      </p:sp>
      <p:sp>
        <p:nvSpPr>
          <p:cNvPr id="3" name="Text Placeholder 2"/>
          <p:cNvSpPr>
            <a:spLocks noGrp="1"/>
          </p:cNvSpPr>
          <p:nvPr>
            <p:ph type="body" sz="quarter" idx="13"/>
          </p:nvPr>
        </p:nvSpPr>
        <p:spPr>
          <a:xfrm>
            <a:off x="594043" y="3766247"/>
            <a:ext cx="4158616" cy="1536472"/>
          </a:xfrm>
        </p:spPr>
        <p:txBody>
          <a:bodyPr anchor="t">
            <a:normAutofit/>
          </a:bodyPr>
          <a:lstStyle>
            <a:lvl1pPr marL="0" indent="0" algn="r" defTabSz="1091149" rtl="0" eaLnBrk="1" latinLnBrk="0" hangingPunct="1">
              <a:spcBef>
                <a:spcPct val="20000"/>
              </a:spcBef>
              <a:buClr>
                <a:schemeClr val="tx1">
                  <a:lumMod val="50000"/>
                  <a:lumOff val="50000"/>
                </a:schemeClr>
              </a:buClr>
              <a:buFont typeface="Wingdings" pitchFamily="2" charset="2"/>
              <a:buNone/>
              <a:defRPr lang="en-US" sz="1700" kern="1200" dirty="0" smtClean="0">
                <a:solidFill>
                  <a:schemeClr val="tx2"/>
                </a:solidFill>
                <a:latin typeface="+mn-lt"/>
                <a:ea typeface="+mn-ea"/>
                <a:cs typeface="+mn-cs"/>
              </a:defRPr>
            </a:lvl1pPr>
          </a:lstStyle>
          <a:p>
            <a:pPr lvl="0"/>
            <a:r>
              <a:rPr lang="tr-TR" smtClean="0"/>
              <a:t>Asıl metin stillerini düzenlemek için tıklatın</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4043" y="3609184"/>
            <a:ext cx="4059290" cy="2807141"/>
          </a:xfrm>
        </p:spPr>
        <p:txBody>
          <a:bodyPr>
            <a:normAutofit/>
          </a:bodyPr>
          <a:lstStyle>
            <a:lvl1pPr marL="272786" indent="-218229">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94043" y="481224"/>
            <a:ext cx="4059290" cy="2807141"/>
          </a:xfrm>
        </p:spPr>
        <p:txBody>
          <a:bodyPr>
            <a:normAutofit/>
          </a:bodyPr>
          <a:lstStyle>
            <a:lvl1pPr marL="272786" indent="-218229">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1" name="Title 1"/>
          <p:cNvSpPr>
            <a:spLocks noGrp="1"/>
          </p:cNvSpPr>
          <p:nvPr>
            <p:ph type="title"/>
          </p:nvPr>
        </p:nvSpPr>
        <p:spPr>
          <a:xfrm>
            <a:off x="6336453" y="481227"/>
            <a:ext cx="3663262" cy="6015301"/>
          </a:xfrm>
        </p:spPr>
        <p:txBody>
          <a:bodyPr/>
          <a:lstStyle/>
          <a:p>
            <a:r>
              <a:rPr lang="tr-TR" smtClean="0"/>
              <a:t>Asıl başlık stili için tıklatın</a:t>
            </a:r>
            <a:endParaRPr lang="en-US"/>
          </a:p>
        </p:txBody>
      </p:sp>
      <p:sp>
        <p:nvSpPr>
          <p:cNvPr id="9" name="Date Placeholder 8"/>
          <p:cNvSpPr>
            <a:spLocks noGrp="1"/>
          </p:cNvSpPr>
          <p:nvPr>
            <p:ph type="dt" sz="half" idx="10"/>
          </p:nvPr>
        </p:nvSpPr>
        <p:spPr/>
        <p:txBody>
          <a:bodyPr/>
          <a:lstStyle/>
          <a:p>
            <a:fld id="{A23720DD-5B6D-40BF-8493-A6B52D484E6B}" type="datetimeFigureOut">
              <a:rPr lang="tr-TR" smtClean="0"/>
              <a:t>23.05.2025</a:t>
            </a:fld>
            <a:endParaRPr lang="tr-TR"/>
          </a:p>
        </p:txBody>
      </p:sp>
      <p:sp>
        <p:nvSpPr>
          <p:cNvPr id="13" name="Slide Number Placeholder 12"/>
          <p:cNvSpPr>
            <a:spLocks noGrp="1"/>
          </p:cNvSpPr>
          <p:nvPr>
            <p:ph type="sldNum" sz="quarter" idx="11"/>
          </p:nvPr>
        </p:nvSpPr>
        <p:spPr/>
        <p:txBody>
          <a:bodyPr/>
          <a:lstStyle/>
          <a:p>
            <a:fld id="{F302176B-0E47-46AC-8F43-DAB4B8A37D06}" type="slidenum">
              <a:rPr lang="tr-TR" smtClean="0"/>
              <a:t>‹#›</a:t>
            </a:fld>
            <a:endParaRPr lang="tr-TR"/>
          </a:p>
        </p:txBody>
      </p:sp>
      <p:sp>
        <p:nvSpPr>
          <p:cNvPr id="14" name="Footer Placeholder 13"/>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4042" y="289703"/>
            <a:ext cx="4653333" cy="432767"/>
          </a:xfrm>
        </p:spPr>
        <p:txBody>
          <a:bodyPr anchor="b">
            <a:noAutofit/>
          </a:bodyPr>
          <a:lstStyle>
            <a:lvl1pPr marL="0" indent="0" algn="ctr">
              <a:buNone/>
              <a:defRPr sz="1700" b="0">
                <a:solidFill>
                  <a:schemeClr val="tx2"/>
                </a:solidFill>
              </a:defRPr>
            </a:lvl1pPr>
            <a:lvl2pPr marL="545575" indent="0">
              <a:buNone/>
              <a:defRPr sz="2400" b="1"/>
            </a:lvl2pPr>
            <a:lvl3pPr marL="1091149" indent="0">
              <a:buNone/>
              <a:defRPr sz="2100" b="1"/>
            </a:lvl3pPr>
            <a:lvl4pPr marL="1636724" indent="0">
              <a:buNone/>
              <a:defRPr sz="1900" b="1"/>
            </a:lvl4pPr>
            <a:lvl5pPr marL="2182298" indent="0">
              <a:buNone/>
              <a:defRPr sz="1900" b="1"/>
            </a:lvl5pPr>
            <a:lvl6pPr marL="2727873" indent="0">
              <a:buNone/>
              <a:defRPr sz="1900" b="1"/>
            </a:lvl6pPr>
            <a:lvl7pPr marL="3273448" indent="0">
              <a:buNone/>
              <a:defRPr sz="1900" b="1"/>
            </a:lvl7pPr>
            <a:lvl8pPr marL="3819022" indent="0">
              <a:buNone/>
              <a:defRPr sz="1900" b="1"/>
            </a:lvl8pPr>
            <a:lvl9pPr marL="4364598" indent="0">
              <a:buNone/>
              <a:defRPr sz="1900" b="1"/>
            </a:lvl9pPr>
          </a:lstStyle>
          <a:p>
            <a:pPr lvl="0"/>
            <a:r>
              <a:rPr lang="tr-TR" smtClean="0"/>
              <a:t>Asıl metin stillerini düzenlemek için tıklatın</a:t>
            </a:r>
          </a:p>
        </p:txBody>
      </p:sp>
      <p:sp>
        <p:nvSpPr>
          <p:cNvPr id="4" name="Content Placeholder 3"/>
          <p:cNvSpPr>
            <a:spLocks noGrp="1"/>
          </p:cNvSpPr>
          <p:nvPr>
            <p:ph sz="half" idx="2"/>
          </p:nvPr>
        </p:nvSpPr>
        <p:spPr>
          <a:xfrm>
            <a:off x="594042" y="710772"/>
            <a:ext cx="4653333" cy="2657797"/>
          </a:xfrm>
        </p:spPr>
        <p:txBody>
          <a:bodyPr anchor="t">
            <a:normAutofit/>
          </a:bodyPr>
          <a:lstStyle>
            <a:lvl1pPr marL="272786" indent="-218229">
              <a:defRPr sz="1700"/>
            </a:lvl1pPr>
            <a:lvl2pPr>
              <a:defRPr sz="1700"/>
            </a:lvl2pPr>
            <a:lvl3pPr>
              <a:defRPr sz="1700"/>
            </a:lvl3pPr>
            <a:lvl4pPr>
              <a:defRPr sz="1700" baseline="0"/>
            </a:lvl4pPr>
            <a:lvl5pPr>
              <a:buFont typeface="Wingdings" pitchFamily="2" charset="2"/>
              <a:buChar char="§"/>
              <a:defRPr sz="1700"/>
            </a:lvl5pPr>
            <a:lvl6pPr>
              <a:buFont typeface="Wingdings" pitchFamily="2" charset="2"/>
              <a:buChar cha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5" name="Text Placeholder 4"/>
          <p:cNvSpPr>
            <a:spLocks noGrp="1"/>
          </p:cNvSpPr>
          <p:nvPr>
            <p:ph type="body" sz="quarter" idx="3"/>
          </p:nvPr>
        </p:nvSpPr>
        <p:spPr>
          <a:xfrm>
            <a:off x="594041" y="3609184"/>
            <a:ext cx="4653333" cy="432767"/>
          </a:xfrm>
        </p:spPr>
        <p:txBody>
          <a:bodyPr anchor="b">
            <a:noAutofit/>
          </a:bodyPr>
          <a:lstStyle>
            <a:lvl1pPr marL="0" indent="0" algn="ctr">
              <a:buNone/>
              <a:defRPr sz="1700" b="0">
                <a:solidFill>
                  <a:schemeClr val="tx2"/>
                </a:solidFill>
              </a:defRPr>
            </a:lvl1pPr>
            <a:lvl2pPr marL="545575" indent="0">
              <a:buNone/>
              <a:defRPr sz="2400" b="1"/>
            </a:lvl2pPr>
            <a:lvl3pPr marL="1091149" indent="0">
              <a:buNone/>
              <a:defRPr sz="2100" b="1"/>
            </a:lvl3pPr>
            <a:lvl4pPr marL="1636724" indent="0">
              <a:buNone/>
              <a:defRPr sz="1900" b="1"/>
            </a:lvl4pPr>
            <a:lvl5pPr marL="2182298" indent="0">
              <a:buNone/>
              <a:defRPr sz="1900" b="1"/>
            </a:lvl5pPr>
            <a:lvl6pPr marL="2727873" indent="0">
              <a:buNone/>
              <a:defRPr sz="1900" b="1"/>
            </a:lvl6pPr>
            <a:lvl7pPr marL="3273448" indent="0">
              <a:buNone/>
              <a:defRPr sz="1900" b="1"/>
            </a:lvl7pPr>
            <a:lvl8pPr marL="3819022" indent="0">
              <a:buNone/>
              <a:defRPr sz="1900" b="1"/>
            </a:lvl8pPr>
            <a:lvl9pPr marL="4364598" indent="0">
              <a:buNone/>
              <a:defRPr sz="19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94041" y="4041948"/>
            <a:ext cx="4653333" cy="2647363"/>
          </a:xfrm>
        </p:spPr>
        <p:txBody>
          <a:bodyPr anchor="t">
            <a:normAutofit/>
          </a:bodyPr>
          <a:lstStyle>
            <a:lvl1pPr marL="272786" indent="-218229">
              <a:defRPr sz="1700"/>
            </a:lvl1pPr>
            <a:lvl2pPr>
              <a:defRPr sz="1700"/>
            </a:lvl2pPr>
            <a:lvl3pPr>
              <a:defRPr sz="1700"/>
            </a:lvl3pPr>
            <a:lvl4pPr>
              <a:defRPr sz="1700"/>
            </a:lvl4pPr>
            <a:lvl5pPr>
              <a:defRPr sz="1700"/>
            </a:lvl5pPr>
            <a:lvl6pPr>
              <a:defRPr sz="1700"/>
            </a:lvl6pPr>
            <a:lvl7pPr>
              <a:defRPr sz="1700"/>
            </a:lvl7pPr>
            <a:lvl8pPr>
              <a:defRPr sz="1700"/>
            </a:lvl8pPr>
            <a:lvl9pPr>
              <a:defRPr sz="17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1" name="Title 1"/>
          <p:cNvSpPr>
            <a:spLocks noGrp="1"/>
          </p:cNvSpPr>
          <p:nvPr>
            <p:ph type="title"/>
          </p:nvPr>
        </p:nvSpPr>
        <p:spPr>
          <a:xfrm>
            <a:off x="6336453" y="481227"/>
            <a:ext cx="3663262" cy="6015301"/>
          </a:xfrm>
        </p:spPr>
        <p:txBody>
          <a:bodyPr/>
          <a:lstStyle/>
          <a:p>
            <a:r>
              <a:rPr lang="tr-TR" smtClean="0"/>
              <a:t>Asıl başlık stili için tıklatın</a:t>
            </a:r>
            <a:endParaRPr lang="en-US"/>
          </a:p>
        </p:txBody>
      </p:sp>
      <p:sp>
        <p:nvSpPr>
          <p:cNvPr id="12" name="Date Placeholder 11"/>
          <p:cNvSpPr>
            <a:spLocks noGrp="1"/>
          </p:cNvSpPr>
          <p:nvPr>
            <p:ph type="dt" sz="half" idx="10"/>
          </p:nvPr>
        </p:nvSpPr>
        <p:spPr/>
        <p:txBody>
          <a:bodyPr/>
          <a:lstStyle/>
          <a:p>
            <a:fld id="{A23720DD-5B6D-40BF-8493-A6B52D484E6B}" type="datetimeFigureOut">
              <a:rPr lang="tr-TR" smtClean="0"/>
              <a:t>23.05.2025</a:t>
            </a:fld>
            <a:endParaRPr lang="tr-TR"/>
          </a:p>
        </p:txBody>
      </p:sp>
      <p:sp>
        <p:nvSpPr>
          <p:cNvPr id="14" name="Slide Number Placeholder 13"/>
          <p:cNvSpPr>
            <a:spLocks noGrp="1"/>
          </p:cNvSpPr>
          <p:nvPr>
            <p:ph type="sldNum" sz="quarter" idx="11"/>
          </p:nvPr>
        </p:nvSpPr>
        <p:spPr/>
        <p:txBody>
          <a:bodyPr/>
          <a:lstStyle/>
          <a:p>
            <a:fld id="{F302176B-0E47-46AC-8F43-DAB4B8A37D06}" type="slidenum">
              <a:rPr lang="tr-TR" smtClean="0"/>
              <a:t>‹#›</a:t>
            </a:fld>
            <a:endParaRPr lang="tr-TR"/>
          </a:p>
        </p:txBody>
      </p:sp>
      <p:sp>
        <p:nvSpPr>
          <p:cNvPr id="16" name="Footer Placeholder 15"/>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851347" y="481225"/>
            <a:ext cx="5148368" cy="6015303"/>
          </a:xfrm>
        </p:spPr>
        <p:txBody>
          <a:bodyPr/>
          <a:lstStyle/>
          <a:p>
            <a:r>
              <a:rPr lang="tr-TR" smtClean="0"/>
              <a:t>Asıl başlık stili için tıklatın</a:t>
            </a:r>
            <a:endParaRPr lang="en-US" dirty="0"/>
          </a:p>
        </p:txBody>
      </p:sp>
      <p:sp>
        <p:nvSpPr>
          <p:cNvPr id="9" name="Date Placeholder 8"/>
          <p:cNvSpPr>
            <a:spLocks noGrp="1"/>
          </p:cNvSpPr>
          <p:nvPr>
            <p:ph type="dt" sz="half" idx="10"/>
          </p:nvPr>
        </p:nvSpPr>
        <p:spPr/>
        <p:txBody>
          <a:bodyPr/>
          <a:lstStyle/>
          <a:p>
            <a:fld id="{A23720DD-5B6D-40BF-8493-A6B52D484E6B}" type="datetimeFigureOut">
              <a:rPr lang="tr-TR" smtClean="0"/>
              <a:t>23.05.2025</a:t>
            </a:fld>
            <a:endParaRPr lang="tr-TR"/>
          </a:p>
        </p:txBody>
      </p:sp>
      <p:sp>
        <p:nvSpPr>
          <p:cNvPr id="10" name="Slide Number Placeholder 9"/>
          <p:cNvSpPr>
            <a:spLocks noGrp="1"/>
          </p:cNvSpPr>
          <p:nvPr>
            <p:ph type="sldNum" sz="quarter" idx="11"/>
          </p:nvPr>
        </p:nvSpPr>
        <p:spPr/>
        <p:txBody>
          <a:bodyPr/>
          <a:lstStyle/>
          <a:p>
            <a:fld id="{F302176B-0E47-46AC-8F43-DAB4B8A37D06}" type="slidenum">
              <a:rPr lang="tr-TR" smtClean="0"/>
              <a:t>‹#›</a:t>
            </a:fld>
            <a:endParaRPr lang="tr-TR"/>
          </a:p>
        </p:txBody>
      </p:sp>
      <p:sp>
        <p:nvSpPr>
          <p:cNvPr id="11" name="Footer Placeholder 10"/>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A23720DD-5B6D-40BF-8493-A6B52D484E6B}" type="datetimeFigureOut">
              <a:rPr lang="tr-TR" smtClean="0"/>
              <a:t>23.05.2025</a:t>
            </a:fld>
            <a:endParaRPr lang="tr-TR"/>
          </a:p>
        </p:txBody>
      </p:sp>
      <p:sp>
        <p:nvSpPr>
          <p:cNvPr id="9" name="Slide Number Placeholder 8"/>
          <p:cNvSpPr>
            <a:spLocks noGrp="1"/>
          </p:cNvSpPr>
          <p:nvPr>
            <p:ph type="sldNum" sz="quarter" idx="11"/>
          </p:nvPr>
        </p:nvSpPr>
        <p:spPr/>
        <p:txBody>
          <a:bodyPr/>
          <a:lstStyle/>
          <a:p>
            <a:fld id="{F302176B-0E47-46AC-8F43-DAB4B8A37D06}"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32482" y="1764491"/>
            <a:ext cx="3267234" cy="1973353"/>
          </a:xfrm>
        </p:spPr>
        <p:txBody>
          <a:bodyPr anchor="b">
            <a:normAutofit/>
          </a:bodyPr>
          <a:lstStyle>
            <a:lvl1pPr algn="r">
              <a:defRPr sz="2400" b="0">
                <a:effectLst/>
              </a:defRPr>
            </a:lvl1pPr>
          </a:lstStyle>
          <a:p>
            <a:r>
              <a:rPr lang="tr-TR" smtClean="0"/>
              <a:t>Asıl başlık stili için tıklatın</a:t>
            </a:r>
            <a:endParaRPr lang="en-US" dirty="0"/>
          </a:p>
        </p:txBody>
      </p:sp>
      <p:sp>
        <p:nvSpPr>
          <p:cNvPr id="3" name="Content Placeholder 2"/>
          <p:cNvSpPr>
            <a:spLocks noGrp="1"/>
          </p:cNvSpPr>
          <p:nvPr>
            <p:ph idx="1"/>
          </p:nvPr>
        </p:nvSpPr>
        <p:spPr>
          <a:xfrm>
            <a:off x="396028" y="1764489"/>
            <a:ext cx="6106757" cy="3689386"/>
          </a:xfrm>
        </p:spPr>
        <p:txBody>
          <a:bodyPr>
            <a:normAutofit/>
          </a:bodyPr>
          <a:lstStyle>
            <a:lvl1pPr marL="272786" indent="-218229">
              <a:defRPr sz="1400"/>
            </a:lvl1pPr>
            <a:lvl2pPr>
              <a:defRPr sz="1400"/>
            </a:lvl2pPr>
            <a:lvl3pPr>
              <a:defRPr sz="14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smtClean="0"/>
          </a:p>
        </p:txBody>
      </p:sp>
      <p:sp>
        <p:nvSpPr>
          <p:cNvPr id="14" name="Text Placeholder 3"/>
          <p:cNvSpPr>
            <a:spLocks noGrp="1"/>
          </p:cNvSpPr>
          <p:nvPr>
            <p:ph type="body" sz="half" idx="2"/>
          </p:nvPr>
        </p:nvSpPr>
        <p:spPr>
          <a:xfrm>
            <a:off x="7128510" y="3739036"/>
            <a:ext cx="2871205" cy="1714838"/>
          </a:xfrm>
        </p:spPr>
        <p:txBody>
          <a:bodyPr anchor="t">
            <a:normAutofit/>
          </a:bodyPr>
          <a:lstStyle>
            <a:lvl1pPr marL="0" indent="0" algn="r">
              <a:buNone/>
              <a:defRPr sz="1400">
                <a:solidFill>
                  <a:schemeClr val="tx2"/>
                </a:solidFill>
              </a:defRPr>
            </a:lvl1pPr>
            <a:lvl2pPr marL="545575" indent="0">
              <a:buNone/>
              <a:defRPr sz="1400"/>
            </a:lvl2pPr>
            <a:lvl3pPr marL="1091149" indent="0">
              <a:buNone/>
              <a:defRPr sz="1200"/>
            </a:lvl3pPr>
            <a:lvl4pPr marL="1636724" indent="0">
              <a:buNone/>
              <a:defRPr sz="1100"/>
            </a:lvl4pPr>
            <a:lvl5pPr marL="2182298" indent="0">
              <a:buNone/>
              <a:defRPr sz="1100"/>
            </a:lvl5pPr>
            <a:lvl6pPr marL="2727873" indent="0">
              <a:buNone/>
              <a:defRPr sz="1100"/>
            </a:lvl6pPr>
            <a:lvl7pPr marL="3273448" indent="0">
              <a:buNone/>
              <a:defRPr sz="1100"/>
            </a:lvl7pPr>
            <a:lvl8pPr marL="3819022" indent="0">
              <a:buNone/>
              <a:defRPr sz="1100"/>
            </a:lvl8pPr>
            <a:lvl9pPr marL="4364598" indent="0">
              <a:buNone/>
              <a:defRPr sz="1100"/>
            </a:lvl9pPr>
          </a:lstStyle>
          <a:p>
            <a:pPr lvl="0"/>
            <a:r>
              <a:rPr lang="tr-TR" smtClean="0"/>
              <a:t>Asıl metin stillerini düzenlemek için tıklatın</a:t>
            </a:r>
          </a:p>
        </p:txBody>
      </p:sp>
      <p:sp>
        <p:nvSpPr>
          <p:cNvPr id="15" name="Date Placeholder 14"/>
          <p:cNvSpPr>
            <a:spLocks noGrp="1"/>
          </p:cNvSpPr>
          <p:nvPr>
            <p:ph type="dt" sz="half" idx="10"/>
          </p:nvPr>
        </p:nvSpPr>
        <p:spPr/>
        <p:txBody>
          <a:bodyPr/>
          <a:lstStyle/>
          <a:p>
            <a:fld id="{A23720DD-5B6D-40BF-8493-A6B52D484E6B}" type="datetimeFigureOut">
              <a:rPr lang="tr-TR" smtClean="0"/>
              <a:t>23.05.2025</a:t>
            </a:fld>
            <a:endParaRPr lang="tr-TR"/>
          </a:p>
        </p:txBody>
      </p:sp>
      <p:sp>
        <p:nvSpPr>
          <p:cNvPr id="16" name="Slide Number Placeholder 15"/>
          <p:cNvSpPr>
            <a:spLocks noGrp="1"/>
          </p:cNvSpPr>
          <p:nvPr>
            <p:ph type="sldNum" sz="quarter" idx="11"/>
          </p:nvPr>
        </p:nvSpPr>
        <p:spPr/>
        <p:txBody>
          <a:bodyPr/>
          <a:lstStyle/>
          <a:p>
            <a:fld id="{F302176B-0E47-46AC-8F43-DAB4B8A37D06}" type="slidenum">
              <a:rPr lang="tr-TR" smtClean="0"/>
              <a:t>‹#›</a:t>
            </a:fld>
            <a:endParaRPr lang="tr-TR"/>
          </a:p>
        </p:txBody>
      </p:sp>
      <p:sp>
        <p:nvSpPr>
          <p:cNvPr id="17" name="Footer Placeholder 16"/>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96032" y="1764489"/>
            <a:ext cx="6102795" cy="3689386"/>
          </a:xfrm>
        </p:spPr>
        <p:txBody>
          <a:bodyPr/>
          <a:lstStyle>
            <a:lvl1pPr marL="0" indent="0">
              <a:buNone/>
              <a:defRPr sz="3800"/>
            </a:lvl1pPr>
            <a:lvl2pPr marL="545575" indent="0">
              <a:buNone/>
              <a:defRPr sz="3300"/>
            </a:lvl2pPr>
            <a:lvl3pPr marL="1091149" indent="0">
              <a:buNone/>
              <a:defRPr sz="2900"/>
            </a:lvl3pPr>
            <a:lvl4pPr marL="1636724" indent="0">
              <a:buNone/>
              <a:defRPr sz="2400"/>
            </a:lvl4pPr>
            <a:lvl5pPr marL="2182298" indent="0">
              <a:buNone/>
              <a:defRPr sz="2400"/>
            </a:lvl5pPr>
            <a:lvl6pPr marL="2727873" indent="0">
              <a:buNone/>
              <a:defRPr sz="2400"/>
            </a:lvl6pPr>
            <a:lvl7pPr marL="3273448" indent="0">
              <a:buNone/>
              <a:defRPr sz="2400"/>
            </a:lvl7pPr>
            <a:lvl8pPr marL="3819022" indent="0">
              <a:buNone/>
              <a:defRPr sz="2400"/>
            </a:lvl8pPr>
            <a:lvl9pPr marL="4364598" indent="0">
              <a:buNone/>
              <a:defRPr sz="2400"/>
            </a:lvl9pPr>
          </a:lstStyle>
          <a:p>
            <a:r>
              <a:rPr lang="tr-TR" smtClean="0"/>
              <a:t>Resim eklemek için simgeyi tıklatın</a:t>
            </a:r>
            <a:endParaRPr lang="en-US"/>
          </a:p>
        </p:txBody>
      </p:sp>
      <p:sp>
        <p:nvSpPr>
          <p:cNvPr id="11" name="Title 1"/>
          <p:cNvSpPr>
            <a:spLocks noGrp="1"/>
          </p:cNvSpPr>
          <p:nvPr>
            <p:ph type="title"/>
          </p:nvPr>
        </p:nvSpPr>
        <p:spPr>
          <a:xfrm>
            <a:off x="6732482" y="1764488"/>
            <a:ext cx="3267234" cy="1974548"/>
          </a:xfrm>
        </p:spPr>
        <p:txBody>
          <a:bodyPr anchor="b">
            <a:normAutofit/>
          </a:bodyPr>
          <a:lstStyle>
            <a:lvl1pPr algn="r">
              <a:defRPr sz="2400" b="0">
                <a:effectLst/>
              </a:defRPr>
            </a:lvl1pPr>
          </a:lstStyle>
          <a:p>
            <a:r>
              <a:rPr lang="tr-TR" smtClean="0"/>
              <a:t>Asıl başlık stili için tıklatın</a:t>
            </a:r>
            <a:endParaRPr lang="en-US" dirty="0"/>
          </a:p>
        </p:txBody>
      </p:sp>
      <p:sp>
        <p:nvSpPr>
          <p:cNvPr id="12" name="Text Placeholder 3"/>
          <p:cNvSpPr>
            <a:spLocks noGrp="1"/>
          </p:cNvSpPr>
          <p:nvPr>
            <p:ph type="body" sz="half" idx="2"/>
          </p:nvPr>
        </p:nvSpPr>
        <p:spPr>
          <a:xfrm>
            <a:off x="7128510" y="3739036"/>
            <a:ext cx="2871205" cy="1714838"/>
          </a:xfrm>
        </p:spPr>
        <p:txBody>
          <a:bodyPr anchor="t">
            <a:normAutofit/>
          </a:bodyPr>
          <a:lstStyle>
            <a:lvl1pPr marL="0" indent="0" algn="r">
              <a:buNone/>
              <a:defRPr sz="1400">
                <a:solidFill>
                  <a:schemeClr val="tx2"/>
                </a:solidFill>
              </a:defRPr>
            </a:lvl1pPr>
            <a:lvl2pPr marL="545575" indent="0">
              <a:buNone/>
              <a:defRPr sz="1400"/>
            </a:lvl2pPr>
            <a:lvl3pPr marL="1091149" indent="0">
              <a:buNone/>
              <a:defRPr sz="1200"/>
            </a:lvl3pPr>
            <a:lvl4pPr marL="1636724" indent="0">
              <a:buNone/>
              <a:defRPr sz="1100"/>
            </a:lvl4pPr>
            <a:lvl5pPr marL="2182298" indent="0">
              <a:buNone/>
              <a:defRPr sz="1100"/>
            </a:lvl5pPr>
            <a:lvl6pPr marL="2727873" indent="0">
              <a:buNone/>
              <a:defRPr sz="1100"/>
            </a:lvl6pPr>
            <a:lvl7pPr marL="3273448" indent="0">
              <a:buNone/>
              <a:defRPr sz="1100"/>
            </a:lvl7pPr>
            <a:lvl8pPr marL="3819022" indent="0">
              <a:buNone/>
              <a:defRPr sz="1100"/>
            </a:lvl8pPr>
            <a:lvl9pPr marL="4364598" indent="0">
              <a:buNone/>
              <a:defRPr sz="1100"/>
            </a:lvl9pPr>
          </a:lstStyle>
          <a:p>
            <a:pPr lvl="0"/>
            <a:r>
              <a:rPr lang="tr-TR" smtClean="0"/>
              <a:t>Asıl metin stillerini düzenlemek için tıklatın</a:t>
            </a:r>
          </a:p>
        </p:txBody>
      </p:sp>
      <p:sp>
        <p:nvSpPr>
          <p:cNvPr id="16" name="Date Placeholder 15"/>
          <p:cNvSpPr>
            <a:spLocks noGrp="1"/>
          </p:cNvSpPr>
          <p:nvPr>
            <p:ph type="dt" sz="half" idx="10"/>
          </p:nvPr>
        </p:nvSpPr>
        <p:spPr/>
        <p:txBody>
          <a:bodyPr/>
          <a:lstStyle/>
          <a:p>
            <a:fld id="{A23720DD-5B6D-40BF-8493-A6B52D484E6B}" type="datetimeFigureOut">
              <a:rPr lang="tr-TR" smtClean="0"/>
              <a:t>23.05.2025</a:t>
            </a:fld>
            <a:endParaRPr lang="tr-TR"/>
          </a:p>
        </p:txBody>
      </p:sp>
      <p:sp>
        <p:nvSpPr>
          <p:cNvPr id="17" name="Slide Number Placeholder 16"/>
          <p:cNvSpPr>
            <a:spLocks noGrp="1"/>
          </p:cNvSpPr>
          <p:nvPr>
            <p:ph type="sldNum" sz="quarter" idx="11"/>
          </p:nvPr>
        </p:nvSpPr>
        <p:spPr/>
        <p:txBody>
          <a:bodyPr/>
          <a:lstStyle/>
          <a:p>
            <a:fld id="{F302176B-0E47-46AC-8F43-DAB4B8A37D06}" type="slidenum">
              <a:rPr lang="tr-TR" smtClean="0"/>
              <a:t>‹#›</a:t>
            </a:fld>
            <a:endParaRPr lang="tr-TR"/>
          </a:p>
        </p:txBody>
      </p:sp>
      <p:sp>
        <p:nvSpPr>
          <p:cNvPr id="18" name="Footer Placeholder 17"/>
          <p:cNvSpPr>
            <a:spLocks noGrp="1"/>
          </p:cNvSpPr>
          <p:nvPr>
            <p:ph type="ftr" sz="quarter" idx="12"/>
          </p:nvPr>
        </p:nvSpPr>
        <p:spPr/>
        <p:txBody>
          <a:bodyPr/>
          <a:lstStyle/>
          <a:p>
            <a:endParaRPr lang="tr-T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11464676" y="0"/>
            <a:ext cx="416177" cy="7218363"/>
          </a:xfrm>
          <a:prstGeom prst="rect">
            <a:avLst/>
          </a:prstGeom>
        </p:spPr>
      </p:pic>
      <p:sp>
        <p:nvSpPr>
          <p:cNvPr id="2" name="Title Placeholder 1"/>
          <p:cNvSpPr>
            <a:spLocks noGrp="1"/>
          </p:cNvSpPr>
          <p:nvPr>
            <p:ph type="title"/>
          </p:nvPr>
        </p:nvSpPr>
        <p:spPr>
          <a:xfrm>
            <a:off x="6336453" y="481225"/>
            <a:ext cx="3663262" cy="6015303"/>
          </a:xfrm>
          <a:prstGeom prst="rect">
            <a:avLst/>
          </a:prstGeom>
        </p:spPr>
        <p:txBody>
          <a:bodyPr vert="horz" lIns="109115" tIns="54557" rIns="109115" bIns="54557"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94043" y="481227"/>
            <a:ext cx="4752340" cy="6015301"/>
          </a:xfrm>
          <a:prstGeom prst="rect">
            <a:avLst/>
          </a:prstGeom>
        </p:spPr>
        <p:txBody>
          <a:bodyPr vert="horz" lIns="109115" tIns="54557" rIns="109115" bIns="54557"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Slide Number Placeholder 7"/>
          <p:cNvSpPr>
            <a:spLocks noGrp="1"/>
          </p:cNvSpPr>
          <p:nvPr>
            <p:ph type="sldNum" sz="quarter" idx="4"/>
          </p:nvPr>
        </p:nvSpPr>
        <p:spPr>
          <a:xfrm>
            <a:off x="10098722" y="6737139"/>
            <a:ext cx="693050" cy="160408"/>
          </a:xfrm>
          <a:prstGeom prst="rect">
            <a:avLst/>
          </a:prstGeom>
        </p:spPr>
        <p:txBody>
          <a:bodyPr vert="horz" lIns="109115" tIns="54557" rIns="109115" bIns="54557" rtlCol="0" anchor="ctr"/>
          <a:lstStyle>
            <a:lvl1pPr algn="ctr">
              <a:defRPr sz="1300">
                <a:solidFill>
                  <a:schemeClr val="tx1">
                    <a:lumMod val="50000"/>
                    <a:lumOff val="50000"/>
                  </a:schemeClr>
                </a:solidFill>
              </a:defRPr>
            </a:lvl1pPr>
          </a:lstStyle>
          <a:p>
            <a:fld id="{F302176B-0E47-46AC-8F43-DAB4B8A37D06}" type="slidenum">
              <a:rPr lang="tr-TR" smtClean="0"/>
              <a:t>‹#›</a:t>
            </a:fld>
            <a:endParaRPr lang="tr-TR"/>
          </a:p>
        </p:txBody>
      </p:sp>
      <p:sp>
        <p:nvSpPr>
          <p:cNvPr id="9" name="Date Placeholder 8"/>
          <p:cNvSpPr>
            <a:spLocks noGrp="1"/>
          </p:cNvSpPr>
          <p:nvPr>
            <p:ph type="dt" sz="half" idx="2"/>
          </p:nvPr>
        </p:nvSpPr>
        <p:spPr>
          <a:xfrm>
            <a:off x="6336458" y="6763875"/>
            <a:ext cx="3663261" cy="133672"/>
          </a:xfrm>
          <a:prstGeom prst="rect">
            <a:avLst/>
          </a:prstGeom>
        </p:spPr>
        <p:txBody>
          <a:bodyPr vert="horz" lIns="109115" tIns="54557" rIns="109115" bIns="54557" rtlCol="0" anchor="ctr"/>
          <a:lstStyle>
            <a:lvl1pPr algn="r">
              <a:defRPr sz="1300">
                <a:solidFill>
                  <a:schemeClr val="tx1">
                    <a:lumMod val="50000"/>
                    <a:lumOff val="50000"/>
                  </a:schemeClr>
                </a:solidFill>
              </a:defRPr>
            </a:lvl1pPr>
          </a:lstStyle>
          <a:p>
            <a:fld id="{A23720DD-5B6D-40BF-8493-A6B52D484E6B}" type="datetimeFigureOut">
              <a:rPr lang="tr-TR" smtClean="0"/>
              <a:t>23.05.2025</a:t>
            </a:fld>
            <a:endParaRPr lang="tr-TR"/>
          </a:p>
        </p:txBody>
      </p:sp>
      <p:sp>
        <p:nvSpPr>
          <p:cNvPr id="10" name="Footer Placeholder 9"/>
          <p:cNvSpPr>
            <a:spLocks noGrp="1"/>
          </p:cNvSpPr>
          <p:nvPr>
            <p:ph type="ftr" sz="quarter" idx="3"/>
          </p:nvPr>
        </p:nvSpPr>
        <p:spPr>
          <a:xfrm>
            <a:off x="6334392" y="6627093"/>
            <a:ext cx="3665324" cy="160408"/>
          </a:xfrm>
          <a:prstGeom prst="rect">
            <a:avLst/>
          </a:prstGeom>
        </p:spPr>
        <p:txBody>
          <a:bodyPr vert="horz" lIns="109115" tIns="54557" rIns="109115" bIns="54557" rtlCol="0" anchor="b"/>
          <a:lstStyle>
            <a:lvl1pPr algn="r">
              <a:defRPr sz="1300">
                <a:solidFill>
                  <a:schemeClr val="tx1"/>
                </a:solidFill>
              </a:defRPr>
            </a:lvl1pPr>
          </a:lstStyle>
          <a:p>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r" defTabSz="1091149" rtl="0" eaLnBrk="1" latinLnBrk="0" hangingPunct="1">
        <a:spcBef>
          <a:spcPct val="0"/>
        </a:spcBef>
        <a:buNone/>
        <a:defRPr sz="33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218229" indent="-218229" algn="l" defTabSz="1091149" rtl="0" eaLnBrk="1" latinLnBrk="0" hangingPunct="1">
        <a:spcBef>
          <a:spcPct val="20000"/>
        </a:spcBef>
        <a:buClr>
          <a:schemeClr val="tx1">
            <a:lumMod val="50000"/>
            <a:lumOff val="50000"/>
          </a:schemeClr>
        </a:buClr>
        <a:buFont typeface="Wingdings" pitchFamily="2" charset="2"/>
        <a:buChar char="§"/>
        <a:defRPr sz="2100" kern="1200">
          <a:solidFill>
            <a:schemeClr val="tx1">
              <a:lumMod val="85000"/>
            </a:schemeClr>
          </a:solidFill>
          <a:latin typeface="+mn-lt"/>
          <a:ea typeface="+mn-ea"/>
          <a:cs typeface="+mn-cs"/>
        </a:defRPr>
      </a:lvl1pPr>
      <a:lvl2pPr marL="491015" indent="-218229" algn="l" defTabSz="1091149"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2pPr>
      <a:lvl3pPr marL="709247" indent="-218229" algn="l" defTabSz="1091149"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3pPr>
      <a:lvl4pPr marL="927476" indent="-218229" algn="l" defTabSz="1091149"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4pPr>
      <a:lvl5pPr marL="1145706" indent="-218229" algn="l" defTabSz="1091149"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5pPr>
      <a:lvl6pPr marL="1363937" indent="-218229" algn="l" defTabSz="1091149"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6pPr>
      <a:lvl7pPr marL="1582167" indent="-218229" algn="l" defTabSz="1091149"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7pPr>
      <a:lvl8pPr marL="1800397" indent="-218229" algn="l" defTabSz="1091149"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8pPr>
      <a:lvl9pPr marL="2018626" indent="-218229" algn="l" defTabSz="1091149"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9pPr>
    </p:bodyStyle>
    <p:otherStyle>
      <a:defPPr>
        <a:defRPr lang="en-US"/>
      </a:defPPr>
      <a:lvl1pPr marL="0" algn="l" defTabSz="1091149" rtl="0" eaLnBrk="1" latinLnBrk="0" hangingPunct="1">
        <a:defRPr sz="2100" kern="1200">
          <a:solidFill>
            <a:schemeClr val="tx1"/>
          </a:solidFill>
          <a:latin typeface="+mn-lt"/>
          <a:ea typeface="+mn-ea"/>
          <a:cs typeface="+mn-cs"/>
        </a:defRPr>
      </a:lvl1pPr>
      <a:lvl2pPr marL="545575" algn="l" defTabSz="1091149" rtl="0" eaLnBrk="1" latinLnBrk="0" hangingPunct="1">
        <a:defRPr sz="2100" kern="1200">
          <a:solidFill>
            <a:schemeClr val="tx1"/>
          </a:solidFill>
          <a:latin typeface="+mn-lt"/>
          <a:ea typeface="+mn-ea"/>
          <a:cs typeface="+mn-cs"/>
        </a:defRPr>
      </a:lvl2pPr>
      <a:lvl3pPr marL="1091149" algn="l" defTabSz="1091149" rtl="0" eaLnBrk="1" latinLnBrk="0" hangingPunct="1">
        <a:defRPr sz="2100" kern="1200">
          <a:solidFill>
            <a:schemeClr val="tx1"/>
          </a:solidFill>
          <a:latin typeface="+mn-lt"/>
          <a:ea typeface="+mn-ea"/>
          <a:cs typeface="+mn-cs"/>
        </a:defRPr>
      </a:lvl3pPr>
      <a:lvl4pPr marL="1636724" algn="l" defTabSz="1091149" rtl="0" eaLnBrk="1" latinLnBrk="0" hangingPunct="1">
        <a:defRPr sz="2100" kern="1200">
          <a:solidFill>
            <a:schemeClr val="tx1"/>
          </a:solidFill>
          <a:latin typeface="+mn-lt"/>
          <a:ea typeface="+mn-ea"/>
          <a:cs typeface="+mn-cs"/>
        </a:defRPr>
      </a:lvl4pPr>
      <a:lvl5pPr marL="2182298" algn="l" defTabSz="1091149" rtl="0" eaLnBrk="1" latinLnBrk="0" hangingPunct="1">
        <a:defRPr sz="2100" kern="1200">
          <a:solidFill>
            <a:schemeClr val="tx1"/>
          </a:solidFill>
          <a:latin typeface="+mn-lt"/>
          <a:ea typeface="+mn-ea"/>
          <a:cs typeface="+mn-cs"/>
        </a:defRPr>
      </a:lvl5pPr>
      <a:lvl6pPr marL="2727873" algn="l" defTabSz="1091149" rtl="0" eaLnBrk="1" latinLnBrk="0" hangingPunct="1">
        <a:defRPr sz="2100" kern="1200">
          <a:solidFill>
            <a:schemeClr val="tx1"/>
          </a:solidFill>
          <a:latin typeface="+mn-lt"/>
          <a:ea typeface="+mn-ea"/>
          <a:cs typeface="+mn-cs"/>
        </a:defRPr>
      </a:lvl6pPr>
      <a:lvl7pPr marL="3273448" algn="l" defTabSz="1091149" rtl="0" eaLnBrk="1" latinLnBrk="0" hangingPunct="1">
        <a:defRPr sz="2100" kern="1200">
          <a:solidFill>
            <a:schemeClr val="tx1"/>
          </a:solidFill>
          <a:latin typeface="+mn-lt"/>
          <a:ea typeface="+mn-ea"/>
          <a:cs typeface="+mn-cs"/>
        </a:defRPr>
      </a:lvl7pPr>
      <a:lvl8pPr marL="3819022" algn="l" defTabSz="1091149" rtl="0" eaLnBrk="1" latinLnBrk="0" hangingPunct="1">
        <a:defRPr sz="2100" kern="1200">
          <a:solidFill>
            <a:schemeClr val="tx1"/>
          </a:solidFill>
          <a:latin typeface="+mn-lt"/>
          <a:ea typeface="+mn-ea"/>
          <a:cs typeface="+mn-cs"/>
        </a:defRPr>
      </a:lvl8pPr>
      <a:lvl9pPr marL="4364598" algn="l" defTabSz="1091149"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12" name="Picture 11" descr="sphere2.png"/>
          <p:cNvPicPr>
            <a:picLocks noChangeAspect="1"/>
          </p:cNvPicPr>
          <p:nvPr/>
        </p:nvPicPr>
        <p:blipFill>
          <a:blip r:embed="rId13" cstate="print"/>
          <a:stretch>
            <a:fillRect/>
          </a:stretch>
        </p:blipFill>
        <p:spPr>
          <a:xfrm>
            <a:off x="11464674" y="0"/>
            <a:ext cx="416177" cy="7218363"/>
          </a:xfrm>
          <a:prstGeom prst="rect">
            <a:avLst/>
          </a:prstGeom>
        </p:spPr>
      </p:pic>
      <p:sp>
        <p:nvSpPr>
          <p:cNvPr id="2" name="Title Placeholder 1"/>
          <p:cNvSpPr>
            <a:spLocks noGrp="1"/>
          </p:cNvSpPr>
          <p:nvPr>
            <p:ph type="title"/>
          </p:nvPr>
        </p:nvSpPr>
        <p:spPr>
          <a:xfrm>
            <a:off x="6336453" y="481224"/>
            <a:ext cx="3663262" cy="6015303"/>
          </a:xfrm>
          <a:prstGeom prst="rect">
            <a:avLst/>
          </a:prstGeom>
        </p:spPr>
        <p:txBody>
          <a:bodyPr vert="horz" lIns="109134" tIns="54567" rIns="109134" bIns="54567"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94043" y="481225"/>
            <a:ext cx="4752340" cy="6015301"/>
          </a:xfrm>
          <a:prstGeom prst="rect">
            <a:avLst/>
          </a:prstGeom>
        </p:spPr>
        <p:txBody>
          <a:bodyPr vert="horz" lIns="109134" tIns="54567" rIns="109134" bIns="54567"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Slide Number Placeholder 7"/>
          <p:cNvSpPr>
            <a:spLocks noGrp="1"/>
          </p:cNvSpPr>
          <p:nvPr>
            <p:ph type="sldNum" sz="quarter" idx="4"/>
          </p:nvPr>
        </p:nvSpPr>
        <p:spPr>
          <a:xfrm>
            <a:off x="10098722" y="6737139"/>
            <a:ext cx="693050" cy="160408"/>
          </a:xfrm>
          <a:prstGeom prst="rect">
            <a:avLst/>
          </a:prstGeom>
        </p:spPr>
        <p:txBody>
          <a:bodyPr vert="horz" lIns="109134" tIns="54567" rIns="109134" bIns="54567" rtlCol="0" anchor="ctr"/>
          <a:lstStyle>
            <a:lvl1pPr algn="ctr">
              <a:defRPr sz="1300">
                <a:solidFill>
                  <a:schemeClr val="tx1">
                    <a:lumMod val="50000"/>
                    <a:lumOff val="50000"/>
                  </a:schemeClr>
                </a:solidFill>
              </a:defRPr>
            </a:lvl1pPr>
          </a:lstStyle>
          <a:p>
            <a:pPr defTabSz="1091336"/>
            <a:fld id="{F302176B-0E47-46AC-8F43-DAB4B8A37D06}" type="slidenum">
              <a:rPr lang="tr-TR" smtClean="0">
                <a:solidFill>
                  <a:prstClr val="black">
                    <a:lumMod val="50000"/>
                    <a:lumOff val="50000"/>
                  </a:prstClr>
                </a:solidFill>
              </a:rPr>
              <a:pPr defTabSz="1091336"/>
              <a:t>‹#›</a:t>
            </a:fld>
            <a:endParaRPr lang="tr-TR">
              <a:solidFill>
                <a:prstClr val="black">
                  <a:lumMod val="50000"/>
                  <a:lumOff val="50000"/>
                </a:prstClr>
              </a:solidFill>
            </a:endParaRPr>
          </a:p>
        </p:txBody>
      </p:sp>
      <p:sp>
        <p:nvSpPr>
          <p:cNvPr id="9" name="Date Placeholder 8"/>
          <p:cNvSpPr>
            <a:spLocks noGrp="1"/>
          </p:cNvSpPr>
          <p:nvPr>
            <p:ph type="dt" sz="half" idx="2"/>
          </p:nvPr>
        </p:nvSpPr>
        <p:spPr>
          <a:xfrm>
            <a:off x="6336455" y="6763875"/>
            <a:ext cx="3663261" cy="133672"/>
          </a:xfrm>
          <a:prstGeom prst="rect">
            <a:avLst/>
          </a:prstGeom>
        </p:spPr>
        <p:txBody>
          <a:bodyPr vert="horz" lIns="109134" tIns="54567" rIns="109134" bIns="54567" rtlCol="0" anchor="ctr"/>
          <a:lstStyle>
            <a:lvl1pPr algn="r">
              <a:defRPr sz="1300">
                <a:solidFill>
                  <a:schemeClr val="tx1">
                    <a:lumMod val="50000"/>
                    <a:lumOff val="50000"/>
                  </a:schemeClr>
                </a:solidFill>
              </a:defRPr>
            </a:lvl1pPr>
          </a:lstStyle>
          <a:p>
            <a:pPr defTabSz="1091336"/>
            <a:fld id="{A23720DD-5B6D-40BF-8493-A6B52D484E6B}" type="datetimeFigureOut">
              <a:rPr lang="tr-TR" smtClean="0">
                <a:solidFill>
                  <a:prstClr val="black">
                    <a:lumMod val="50000"/>
                    <a:lumOff val="50000"/>
                  </a:prstClr>
                </a:solidFill>
              </a:rPr>
              <a:pPr defTabSz="1091336"/>
              <a:t>23.05.2025</a:t>
            </a:fld>
            <a:endParaRPr lang="tr-TR">
              <a:solidFill>
                <a:prstClr val="black">
                  <a:lumMod val="50000"/>
                  <a:lumOff val="50000"/>
                </a:prstClr>
              </a:solidFill>
            </a:endParaRPr>
          </a:p>
        </p:txBody>
      </p:sp>
      <p:sp>
        <p:nvSpPr>
          <p:cNvPr id="10" name="Footer Placeholder 9"/>
          <p:cNvSpPr>
            <a:spLocks noGrp="1"/>
          </p:cNvSpPr>
          <p:nvPr>
            <p:ph type="ftr" sz="quarter" idx="3"/>
          </p:nvPr>
        </p:nvSpPr>
        <p:spPr>
          <a:xfrm>
            <a:off x="6334392" y="6627093"/>
            <a:ext cx="3665324" cy="160408"/>
          </a:xfrm>
          <a:prstGeom prst="rect">
            <a:avLst/>
          </a:prstGeom>
        </p:spPr>
        <p:txBody>
          <a:bodyPr vert="horz" lIns="109134" tIns="54567" rIns="109134" bIns="54567" rtlCol="0" anchor="b"/>
          <a:lstStyle>
            <a:lvl1pPr algn="r">
              <a:defRPr sz="1300">
                <a:solidFill>
                  <a:schemeClr val="tx1"/>
                </a:solidFill>
              </a:defRPr>
            </a:lvl1pPr>
          </a:lstStyle>
          <a:p>
            <a:pPr defTabSz="1091336"/>
            <a:endParaRPr lang="tr-TR">
              <a:solidFill>
                <a:prstClr val="black"/>
              </a:solidFill>
            </a:endParaRPr>
          </a:p>
        </p:txBody>
      </p:sp>
    </p:spTree>
    <p:extLst>
      <p:ext uri="{BB962C8B-B14F-4D97-AF65-F5344CB8AC3E}">
        <p14:creationId xmlns:p14="http://schemas.microsoft.com/office/powerpoint/2010/main" val="6747696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r" defTabSz="1091336" rtl="0" eaLnBrk="1" latinLnBrk="0" hangingPunct="1">
        <a:spcBef>
          <a:spcPct val="0"/>
        </a:spcBef>
        <a:buNone/>
        <a:defRPr sz="3300" kern="1200">
          <a:gradFill>
            <a:gsLst>
              <a:gs pos="0">
                <a:schemeClr val="tx1">
                  <a:lumMod val="50000"/>
                </a:schemeClr>
              </a:gs>
              <a:gs pos="61000">
                <a:schemeClr val="tx1"/>
              </a:gs>
            </a:gsLst>
            <a:lin ang="5400000" scaled="0"/>
          </a:gradFill>
          <a:effectLst/>
          <a:latin typeface="+mj-lt"/>
          <a:ea typeface="+mj-ea"/>
          <a:cs typeface="+mj-cs"/>
        </a:defRPr>
      </a:lvl1pPr>
    </p:titleStyle>
    <p:bodyStyle>
      <a:lvl1pPr marL="218267" indent="-218267" algn="l" defTabSz="1091336" rtl="0" eaLnBrk="1" latinLnBrk="0" hangingPunct="1">
        <a:spcBef>
          <a:spcPct val="20000"/>
        </a:spcBef>
        <a:buClr>
          <a:schemeClr val="tx1">
            <a:lumMod val="50000"/>
            <a:lumOff val="50000"/>
          </a:schemeClr>
        </a:buClr>
        <a:buFont typeface="Wingdings" pitchFamily="2" charset="2"/>
        <a:buChar char="§"/>
        <a:defRPr sz="2100" kern="1200">
          <a:solidFill>
            <a:schemeClr val="tx1">
              <a:lumMod val="85000"/>
            </a:schemeClr>
          </a:solidFill>
          <a:latin typeface="+mn-lt"/>
          <a:ea typeface="+mn-ea"/>
          <a:cs typeface="+mn-cs"/>
        </a:defRPr>
      </a:lvl1pPr>
      <a:lvl2pPr marL="491101" indent="-218267" algn="l" defTabSz="1091336"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2pPr>
      <a:lvl3pPr marL="709369" indent="-218267" algn="l" defTabSz="1091336"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3pPr>
      <a:lvl4pPr marL="927636" indent="-218267" algn="l" defTabSz="1091336"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4pPr>
      <a:lvl5pPr marL="1145903" indent="-218267" algn="l" defTabSz="1091336" rtl="0" eaLnBrk="1" latinLnBrk="0" hangingPunct="1">
        <a:spcBef>
          <a:spcPct val="20000"/>
        </a:spcBef>
        <a:buClr>
          <a:schemeClr val="tx1">
            <a:lumMod val="50000"/>
            <a:lumOff val="50000"/>
          </a:schemeClr>
        </a:buClr>
        <a:buFont typeface="Wingdings" pitchFamily="2" charset="2"/>
        <a:buChar char="§"/>
        <a:defRPr sz="1700" kern="1200">
          <a:solidFill>
            <a:schemeClr val="tx1">
              <a:lumMod val="85000"/>
            </a:schemeClr>
          </a:solidFill>
          <a:latin typeface="+mn-lt"/>
          <a:ea typeface="+mn-ea"/>
          <a:cs typeface="+mn-cs"/>
        </a:defRPr>
      </a:lvl5pPr>
      <a:lvl6pPr marL="1364171" indent="-218267" algn="l" defTabSz="1091336"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6pPr>
      <a:lvl7pPr marL="1582438" indent="-218267" algn="l" defTabSz="1091336"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7pPr>
      <a:lvl8pPr marL="1800705" indent="-218267" algn="l" defTabSz="1091336"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8pPr>
      <a:lvl9pPr marL="2018972" indent="-218267" algn="l" defTabSz="1091336" rtl="0" eaLnBrk="1" latinLnBrk="0" hangingPunct="1">
        <a:spcBef>
          <a:spcPts val="344"/>
        </a:spcBef>
        <a:buClr>
          <a:schemeClr val="tx1">
            <a:lumMod val="50000"/>
            <a:lumOff val="50000"/>
          </a:schemeClr>
        </a:buClr>
        <a:buFont typeface="Wingdings" pitchFamily="2" charset="2"/>
        <a:buChar char="§"/>
        <a:defRPr sz="1700" kern="1200" baseline="0">
          <a:solidFill>
            <a:schemeClr val="tx1"/>
          </a:solidFill>
          <a:latin typeface="+mn-lt"/>
          <a:ea typeface="+mn-ea"/>
          <a:cs typeface="+mn-cs"/>
        </a:defRPr>
      </a:lvl9pPr>
    </p:bodyStyle>
    <p:otherStyle>
      <a:defPPr>
        <a:defRPr lang="en-US"/>
      </a:defPPr>
      <a:lvl1pPr marL="0" algn="l" defTabSz="1091336" rtl="0" eaLnBrk="1" latinLnBrk="0" hangingPunct="1">
        <a:defRPr sz="2100" kern="1200">
          <a:solidFill>
            <a:schemeClr val="tx1"/>
          </a:solidFill>
          <a:latin typeface="+mn-lt"/>
          <a:ea typeface="+mn-ea"/>
          <a:cs typeface="+mn-cs"/>
        </a:defRPr>
      </a:lvl1pPr>
      <a:lvl2pPr marL="545668" algn="l" defTabSz="1091336" rtl="0" eaLnBrk="1" latinLnBrk="0" hangingPunct="1">
        <a:defRPr sz="2100" kern="1200">
          <a:solidFill>
            <a:schemeClr val="tx1"/>
          </a:solidFill>
          <a:latin typeface="+mn-lt"/>
          <a:ea typeface="+mn-ea"/>
          <a:cs typeface="+mn-cs"/>
        </a:defRPr>
      </a:lvl2pPr>
      <a:lvl3pPr marL="1091336" algn="l" defTabSz="1091336" rtl="0" eaLnBrk="1" latinLnBrk="0" hangingPunct="1">
        <a:defRPr sz="2100" kern="1200">
          <a:solidFill>
            <a:schemeClr val="tx1"/>
          </a:solidFill>
          <a:latin typeface="+mn-lt"/>
          <a:ea typeface="+mn-ea"/>
          <a:cs typeface="+mn-cs"/>
        </a:defRPr>
      </a:lvl3pPr>
      <a:lvl4pPr marL="1637005" algn="l" defTabSz="1091336" rtl="0" eaLnBrk="1" latinLnBrk="0" hangingPunct="1">
        <a:defRPr sz="2100" kern="1200">
          <a:solidFill>
            <a:schemeClr val="tx1"/>
          </a:solidFill>
          <a:latin typeface="+mn-lt"/>
          <a:ea typeface="+mn-ea"/>
          <a:cs typeface="+mn-cs"/>
        </a:defRPr>
      </a:lvl4pPr>
      <a:lvl5pPr marL="2182673" algn="l" defTabSz="1091336" rtl="0" eaLnBrk="1" latinLnBrk="0" hangingPunct="1">
        <a:defRPr sz="2100" kern="1200">
          <a:solidFill>
            <a:schemeClr val="tx1"/>
          </a:solidFill>
          <a:latin typeface="+mn-lt"/>
          <a:ea typeface="+mn-ea"/>
          <a:cs typeface="+mn-cs"/>
        </a:defRPr>
      </a:lvl5pPr>
      <a:lvl6pPr marL="2728341" algn="l" defTabSz="1091336" rtl="0" eaLnBrk="1" latinLnBrk="0" hangingPunct="1">
        <a:defRPr sz="2100" kern="1200">
          <a:solidFill>
            <a:schemeClr val="tx1"/>
          </a:solidFill>
          <a:latin typeface="+mn-lt"/>
          <a:ea typeface="+mn-ea"/>
          <a:cs typeface="+mn-cs"/>
        </a:defRPr>
      </a:lvl6pPr>
      <a:lvl7pPr marL="3274009" algn="l" defTabSz="1091336" rtl="0" eaLnBrk="1" latinLnBrk="0" hangingPunct="1">
        <a:defRPr sz="2100" kern="1200">
          <a:solidFill>
            <a:schemeClr val="tx1"/>
          </a:solidFill>
          <a:latin typeface="+mn-lt"/>
          <a:ea typeface="+mn-ea"/>
          <a:cs typeface="+mn-cs"/>
        </a:defRPr>
      </a:lvl7pPr>
      <a:lvl8pPr marL="3819677" algn="l" defTabSz="1091336" rtl="0" eaLnBrk="1" latinLnBrk="0" hangingPunct="1">
        <a:defRPr sz="2100" kern="1200">
          <a:solidFill>
            <a:schemeClr val="tx1"/>
          </a:solidFill>
          <a:latin typeface="+mn-lt"/>
          <a:ea typeface="+mn-ea"/>
          <a:cs typeface="+mn-cs"/>
        </a:defRPr>
      </a:lvl8pPr>
      <a:lvl9pPr marL="4365346" algn="l" defTabSz="109133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25.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Alt Başlık 2"/>
          <p:cNvSpPr>
            <a:spLocks noGrp="1"/>
          </p:cNvSpPr>
          <p:nvPr>
            <p:ph type="subTitle" idx="1"/>
          </p:nvPr>
        </p:nvSpPr>
        <p:spPr>
          <a:xfrm>
            <a:off x="2844081" y="2313039"/>
            <a:ext cx="6840761" cy="1440160"/>
          </a:xfrm>
        </p:spPr>
        <p:txBody>
          <a:bodyPr>
            <a:noAutofit/>
          </a:bodyPr>
          <a:lstStyle/>
          <a:p>
            <a:pPr algn="ctr"/>
            <a:r>
              <a:rPr lang="tr-TR" sz="4400" b="1" dirty="0" smtClean="0">
                <a:ln w="1905"/>
                <a:solidFill>
                  <a:srgbClr val="FFC000"/>
                </a:solidFill>
                <a:effectLst>
                  <a:innerShdw blurRad="69850" dist="43180" dir="5400000">
                    <a:srgbClr val="000000">
                      <a:alpha val="65000"/>
                    </a:srgbClr>
                  </a:innerShdw>
                </a:effectLst>
                <a:latin typeface="Arial Black" pitchFamily="34" charset="0"/>
              </a:rPr>
              <a:t>SEMA OTEL  </a:t>
            </a:r>
            <a:endParaRPr lang="tr-TR" sz="4400" b="1" dirty="0">
              <a:solidFill>
                <a:srgbClr val="FFC000"/>
              </a:solidFill>
              <a:latin typeface="Arial Black" pitchFamily="34" charset="0"/>
            </a:endParaRPr>
          </a:p>
          <a:p>
            <a:pPr algn="ctr"/>
            <a:r>
              <a:rPr lang="tr-TR" sz="4400" b="1" dirty="0">
                <a:ln w="1905"/>
                <a:solidFill>
                  <a:srgbClr val="FFC000"/>
                </a:solidFill>
                <a:effectLst>
                  <a:innerShdw blurRad="69850" dist="43180" dir="5400000">
                    <a:srgbClr val="000000">
                      <a:alpha val="65000"/>
                    </a:srgbClr>
                  </a:innerShdw>
                </a:effectLst>
                <a:latin typeface="Arial Black" pitchFamily="34" charset="0"/>
              </a:rPr>
              <a:t>SÜRDÜRÜLEBİLİRLİK RAPORU</a:t>
            </a:r>
          </a:p>
          <a:p>
            <a:pPr algn="ctr"/>
            <a:r>
              <a:rPr lang="tr-TR" sz="4400" b="1" dirty="0">
                <a:ln w="1905"/>
                <a:solidFill>
                  <a:srgbClr val="FFC000"/>
                </a:solidFill>
                <a:effectLst>
                  <a:innerShdw blurRad="69850" dist="43180" dir="5400000">
                    <a:srgbClr val="000000">
                      <a:alpha val="65000"/>
                    </a:srgbClr>
                  </a:innerShdw>
                </a:effectLst>
                <a:latin typeface="Arial Black" pitchFamily="34" charset="0"/>
              </a:rPr>
              <a:t>2025</a:t>
            </a:r>
          </a:p>
          <a:p>
            <a:pPr algn="ctr"/>
            <a:endParaRPr lang="tr-TR" sz="2900" b="1" dirty="0">
              <a:ln w="1905"/>
              <a:solidFill>
                <a:schemeClr val="bg2">
                  <a:lumMod val="25000"/>
                </a:schemeClr>
              </a:solidFill>
              <a:effectLst>
                <a:innerShdw blurRad="69850" dist="43180" dir="5400000">
                  <a:srgbClr val="000000">
                    <a:alpha val="65000"/>
                  </a:srgbClr>
                </a:innerShdw>
              </a:effectLst>
              <a:latin typeface="Arial Black" pitchFamily="34" charset="0"/>
            </a:endParaRPr>
          </a:p>
        </p:txBody>
      </p:sp>
      <p:sp>
        <p:nvSpPr>
          <p:cNvPr id="2" name="AutoShape 2" descr="undefined"/>
          <p:cNvSpPr>
            <a:spLocks noChangeAspect="1" noChangeArrowheads="1"/>
          </p:cNvSpPr>
          <p:nvPr/>
        </p:nvSpPr>
        <p:spPr bwMode="auto">
          <a:xfrm>
            <a:off x="202140" y="-152051"/>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15" tIns="54557" rIns="109115" bIns="54557" numCol="1" anchor="t" anchorCtr="0" compatLnSpc="1">
            <a:prstTxWarp prst="textNoShape">
              <a:avLst/>
            </a:prstTxWarp>
          </a:bodyPr>
          <a:lstStyle/>
          <a:p>
            <a:endParaRPr lang="tr-TR" dirty="0"/>
          </a:p>
        </p:txBody>
      </p:sp>
      <p:sp>
        <p:nvSpPr>
          <p:cNvPr id="5" name="AutoShape 4" descr="undefined"/>
          <p:cNvSpPr>
            <a:spLocks noChangeAspect="1" noChangeArrowheads="1"/>
          </p:cNvSpPr>
          <p:nvPr/>
        </p:nvSpPr>
        <p:spPr bwMode="auto">
          <a:xfrm>
            <a:off x="400154" y="8357"/>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15" tIns="54557" rIns="109115" bIns="54557" numCol="1" anchor="t" anchorCtr="0" compatLnSpc="1">
            <a:prstTxWarp prst="textNoShape">
              <a:avLst/>
            </a:prstTxWarp>
          </a:bodyPr>
          <a:lstStyle/>
          <a:p>
            <a:endParaRPr lang="tr-TR" dirty="0"/>
          </a:p>
        </p:txBody>
      </p:sp>
    </p:spTree>
    <p:extLst>
      <p:ext uri="{BB962C8B-B14F-4D97-AF65-F5344CB8AC3E}">
        <p14:creationId xmlns:p14="http://schemas.microsoft.com/office/powerpoint/2010/main" val="2639629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Dikdörtgen 3"/>
          <p:cNvSpPr/>
          <p:nvPr/>
        </p:nvSpPr>
        <p:spPr>
          <a:xfrm>
            <a:off x="794607" y="729097"/>
            <a:ext cx="10572323" cy="3304281"/>
          </a:xfrm>
          <a:prstGeom prst="rect">
            <a:avLst/>
          </a:prstGeom>
        </p:spPr>
        <p:txBody>
          <a:bodyPr wrap="square" lIns="109115" tIns="54557" rIns="109115" bIns="54557">
            <a:spAutoFit/>
          </a:bodyPr>
          <a:lstStyle/>
          <a:p>
            <a:pPr algn="ctr"/>
            <a:r>
              <a:rPr lang="en-US" sz="1700" b="1" dirty="0">
                <a:solidFill>
                  <a:srgbClr val="FFC000"/>
                </a:solidFill>
                <a:effectLst>
                  <a:outerShdw blurRad="38100" dist="38100" dir="2700000" algn="tl">
                    <a:srgbClr val="000000">
                      <a:alpha val="43137"/>
                    </a:srgbClr>
                  </a:outerShdw>
                </a:effectLst>
                <a:cs typeface="Arial" pitchFamily="34" charset="0"/>
              </a:rPr>
              <a:t>ENERJİ VERİMLİLİĞİ  POLİTİKASI</a:t>
            </a:r>
            <a:endParaRPr lang="tr-TR" sz="1700" b="1" dirty="0">
              <a:solidFill>
                <a:srgbClr val="FFC000"/>
              </a:solidFill>
              <a:effectLst>
                <a:outerShdw blurRad="38100" dist="38100" dir="2700000" algn="tl">
                  <a:srgbClr val="000000">
                    <a:alpha val="43137"/>
                  </a:srgbClr>
                </a:outerShdw>
              </a:effectLst>
              <a:cs typeface="Arial" pitchFamily="34" charset="0"/>
            </a:endParaRPr>
          </a:p>
          <a:p>
            <a:pPr lvl="0"/>
            <a:r>
              <a:rPr lang="en-US" sz="1900" b="1" dirty="0">
                <a:cs typeface="Arial" pitchFamily="34" charset="0"/>
              </a:rPr>
              <a:t>»</a:t>
            </a:r>
            <a:r>
              <a:rPr lang="tr-TR" sz="1700" dirty="0">
                <a:cs typeface="Arial" pitchFamily="34" charset="0"/>
              </a:rPr>
              <a:t> </a:t>
            </a:r>
            <a:r>
              <a:rPr lang="en-US" sz="1700" dirty="0">
                <a:cs typeface="Arial" pitchFamily="34" charset="0"/>
              </a:rPr>
              <a:t>Hem doğaya karşı sorumluluklarımız hem de yasal yükümlülüklerimizi yerine getirmek üzere ulusal ve uluslararası standartları, yasa ve düzenlemeleri takip eder, enerji kullanımını azaltma ve enerji tüketim performansımızın sürekli iyileştirilmesini sağlayacak çalışmaları gönüllü olarak yürütür, çalışmalarımızın sonuçlarını takip ederiz.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Hedefler koyar, çalışanlarımızın da katılımını sağlamak amacıyla eğitim programlarımızda enerji verimliliğine yer veririz.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Tüm paydaşlarımızla enerji yönetimi konusunda ortak amaçlar ve sonuçlar yaratmak üzere iş birliği yapmayı önemseriz. Bu konularda misafirlerimiz, çalışanlarımız, ziyaretçilerimiz ve tüm iş ortaklarımız ile birlikte topyekûn bir farkındalık ve bilinç seviyesine ulaşılması adına etkileşimimizi sürdürmeye çalışırız.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Enerji verimli uygun ürün, ekipman, teçhizat ve teknoloji alternatiflerini araştırıp bulmaya, satın almaya ve kullanmaya çalışırız.</a:t>
            </a:r>
            <a:endParaRPr lang="tr-TR" sz="1700" dirty="0">
              <a:cs typeface="Arial" pitchFamily="34" charset="0"/>
            </a:endParaRPr>
          </a:p>
          <a:p>
            <a:pPr lvl="0"/>
            <a:r>
              <a:rPr lang="en-US" sz="1700" b="1" dirty="0">
                <a:cs typeface="Arial" pitchFamily="34" charset="0"/>
              </a:rPr>
              <a:t>» </a:t>
            </a:r>
            <a:r>
              <a:rPr lang="tr-TR" sz="1700" b="1" dirty="0">
                <a:cs typeface="Arial" pitchFamily="34" charset="0"/>
              </a:rPr>
              <a:t> </a:t>
            </a:r>
            <a:r>
              <a:rPr lang="en-US" sz="1700" dirty="0">
                <a:cs typeface="Arial" pitchFamily="34" charset="0"/>
              </a:rPr>
              <a:t>Enerji risklerini veya enerji kısıtı gibi doğabilecek acil durumları değerlendirir, alınabilecek önlemleri plan</a:t>
            </a:r>
            <a:r>
              <a:rPr lang="en-US" sz="1700" dirty="0">
                <a:solidFill>
                  <a:srgbClr val="002060"/>
                </a:solidFill>
                <a:cs typeface="Arial" pitchFamily="34" charset="0"/>
              </a:rPr>
              <a:t>larız</a:t>
            </a:r>
            <a:r>
              <a:rPr lang="en-US" sz="1700" dirty="0">
                <a:solidFill>
                  <a:schemeClr val="accent5">
                    <a:lumMod val="75000"/>
                  </a:schemeClr>
                </a:solidFill>
                <a:cs typeface="Arial" pitchFamily="34" charset="0"/>
              </a:rPr>
              <a:t>.</a:t>
            </a:r>
            <a:endParaRPr lang="tr-TR" sz="1700" dirty="0">
              <a:solidFill>
                <a:schemeClr val="accent5">
                  <a:lumMod val="75000"/>
                </a:schemeClr>
              </a:solidFill>
              <a:cs typeface="Arial" pitchFamily="34" charset="0"/>
            </a:endParaRPr>
          </a:p>
        </p:txBody>
      </p:sp>
      <p:sp>
        <p:nvSpPr>
          <p:cNvPr id="2" name="Dikdörtgen 1"/>
          <p:cNvSpPr/>
          <p:nvPr/>
        </p:nvSpPr>
        <p:spPr>
          <a:xfrm>
            <a:off x="3824629" y="164264"/>
            <a:ext cx="4047819" cy="433345"/>
          </a:xfrm>
          <a:prstGeom prst="rect">
            <a:avLst/>
          </a:prstGeom>
        </p:spPr>
        <p:txBody>
          <a:bodyPr wrap="none" lIns="109115" tIns="54557" rIns="109115" bIns="54557">
            <a:spAutoFit/>
          </a:bodyPr>
          <a:lstStyle/>
          <a:p>
            <a:pPr algn="ctr"/>
            <a:r>
              <a:rPr lang="tr-TR" b="1" dirty="0" smtClean="0">
                <a:solidFill>
                  <a:srgbClr val="FFC000"/>
                </a:solidFill>
                <a:effectLst>
                  <a:outerShdw blurRad="38100" dist="38100" dir="2700000" algn="tl">
                    <a:srgbClr val="000000">
                      <a:alpha val="43137"/>
                    </a:srgbClr>
                  </a:outerShdw>
                </a:effectLst>
              </a:rPr>
              <a:t>ENERJİ VE SU TÜKETİMİ </a:t>
            </a:r>
            <a:r>
              <a:rPr lang="tr-TR" b="1" dirty="0">
                <a:solidFill>
                  <a:srgbClr val="FFC000"/>
                </a:solidFill>
                <a:effectLst>
                  <a:outerShdw blurRad="38100" dist="38100" dir="2700000" algn="tl">
                    <a:srgbClr val="000000">
                      <a:alpha val="43137"/>
                    </a:srgbClr>
                  </a:outerShdw>
                </a:effectLst>
              </a:rPr>
              <a:t>YÖNETİMİ</a:t>
            </a:r>
          </a:p>
        </p:txBody>
      </p:sp>
      <p:sp>
        <p:nvSpPr>
          <p:cNvPr id="3" name="AutoShape 2" descr="Su yönetimi ve enerji verimliliği – Su Politikaları Derneği"/>
          <p:cNvSpPr>
            <a:spLocks noChangeAspect="1" noChangeArrowheads="1"/>
          </p:cNvSpPr>
          <p:nvPr/>
        </p:nvSpPr>
        <p:spPr bwMode="auto">
          <a:xfrm>
            <a:off x="155577"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tr-TR"/>
          </a:p>
        </p:txBody>
      </p:sp>
      <p:sp>
        <p:nvSpPr>
          <p:cNvPr id="5" name="AutoShape 4" descr="Su yönetimi ve enerji verimliliği – Su Politikaları Derneği"/>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tr-TR"/>
          </a:p>
        </p:txBody>
      </p:sp>
      <p:sp>
        <p:nvSpPr>
          <p:cNvPr id="6" name="AutoShape 6" descr="Su yönetimi ve enerji verimliliği – Su Politikaları Derneği"/>
          <p:cNvSpPr>
            <a:spLocks noChangeAspect="1" noChangeArrowheads="1"/>
          </p:cNvSpPr>
          <p:nvPr/>
        </p:nvSpPr>
        <p:spPr bwMode="auto">
          <a:xfrm>
            <a:off x="460377"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tr-TR"/>
          </a:p>
        </p:txBody>
      </p:sp>
      <p:pic>
        <p:nvPicPr>
          <p:cNvPr id="3080" name="Picture 8" descr="Su yönetimi ve enerji verimliliği – Su Politikaları Derne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156" y="4329261"/>
            <a:ext cx="4592386" cy="2376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52231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467821" y="1160910"/>
            <a:ext cx="5328591" cy="4218997"/>
          </a:xfrm>
          <a:prstGeom prst="rect">
            <a:avLst/>
          </a:prstGeom>
          <a:noFill/>
        </p:spPr>
        <p:txBody>
          <a:bodyPr wrap="square" lIns="109115" tIns="54557" rIns="109115" bIns="54557" rtlCol="0">
            <a:spAutoFit/>
          </a:bodyPr>
          <a:lstStyle/>
          <a:p>
            <a:r>
              <a:rPr lang="tr-TR" sz="1700" b="1" dirty="0">
                <a:solidFill>
                  <a:srgbClr val="FFC000"/>
                </a:solidFill>
                <a:effectLst>
                  <a:outerShdw blurRad="38100" dist="38100" dir="2700000" algn="tl">
                    <a:srgbClr val="000000">
                      <a:alpha val="43137"/>
                    </a:srgbClr>
                  </a:outerShdw>
                </a:effectLst>
              </a:rPr>
              <a:t>ENERJİ YÖNETİMİ</a:t>
            </a:r>
          </a:p>
          <a:p>
            <a:endParaRPr lang="tr-TR" sz="1700" dirty="0">
              <a:solidFill>
                <a:schemeClr val="accent5">
                  <a:lumMod val="75000"/>
                </a:schemeClr>
              </a:solidFill>
            </a:endParaRPr>
          </a:p>
          <a:p>
            <a:r>
              <a:rPr lang="en-US" sz="1800" b="1" dirty="0">
                <a:cs typeface="Arial" pitchFamily="34" charset="0"/>
              </a:rPr>
              <a:t>» </a:t>
            </a:r>
            <a:r>
              <a:rPr lang="tr-TR" sz="1800" b="1" dirty="0">
                <a:cs typeface="Arial" pitchFamily="34" charset="0"/>
              </a:rPr>
              <a:t> </a:t>
            </a:r>
            <a:r>
              <a:rPr lang="tr-TR" sz="1800" dirty="0"/>
              <a:t>Tesisimizde tasarruflu aydınlatmalar kullanılarak elektrik tüketimini azaltmayı hedefliyoruz.</a:t>
            </a:r>
          </a:p>
          <a:p>
            <a:r>
              <a:rPr lang="en-US" sz="1800" b="1" dirty="0">
                <a:cs typeface="Arial" pitchFamily="34" charset="0"/>
              </a:rPr>
              <a:t>» </a:t>
            </a:r>
            <a:r>
              <a:rPr lang="tr-TR" sz="1800" b="1" dirty="0">
                <a:cs typeface="Arial" pitchFamily="34" charset="0"/>
              </a:rPr>
              <a:t> </a:t>
            </a:r>
            <a:r>
              <a:rPr lang="tr-TR" sz="1800" dirty="0"/>
              <a:t>Ortak alanlarda fotoseller kullanarak elektrik tüketimini önlemeyi amaçlıyoruz.</a:t>
            </a:r>
          </a:p>
          <a:p>
            <a:r>
              <a:rPr lang="en-US" sz="1800" b="1" dirty="0">
                <a:cs typeface="Arial" pitchFamily="34" charset="0"/>
              </a:rPr>
              <a:t>» </a:t>
            </a:r>
            <a:r>
              <a:rPr lang="tr-TR" sz="1800" b="1" dirty="0">
                <a:cs typeface="Arial" pitchFamily="34" charset="0"/>
              </a:rPr>
              <a:t> </a:t>
            </a:r>
            <a:r>
              <a:rPr lang="tr-TR" sz="1800" dirty="0"/>
              <a:t>Tüm cihazların koruyucu ve önleyici bakımlarını zamanında yaptırmaktayız.</a:t>
            </a:r>
          </a:p>
          <a:p>
            <a:r>
              <a:rPr lang="en-US" sz="1800" b="1" dirty="0">
                <a:cs typeface="Arial" pitchFamily="34" charset="0"/>
              </a:rPr>
              <a:t>» </a:t>
            </a:r>
            <a:r>
              <a:rPr lang="tr-TR" sz="1800" b="1" dirty="0">
                <a:cs typeface="Arial" pitchFamily="34" charset="0"/>
              </a:rPr>
              <a:t> </a:t>
            </a:r>
            <a:r>
              <a:rPr lang="tr-TR" sz="1800" dirty="0"/>
              <a:t>Odalarda kullanılan televizyonlar ve minibarlar düşük enerji tüketimlidir.</a:t>
            </a:r>
          </a:p>
          <a:p>
            <a:r>
              <a:rPr lang="en-US" sz="1800" b="1" dirty="0">
                <a:cs typeface="Arial" pitchFamily="34" charset="0"/>
              </a:rPr>
              <a:t>» </a:t>
            </a:r>
            <a:r>
              <a:rPr lang="tr-TR" sz="1800" b="1" dirty="0">
                <a:cs typeface="Arial" pitchFamily="34" charset="0"/>
              </a:rPr>
              <a:t> </a:t>
            </a:r>
            <a:r>
              <a:rPr lang="tr-TR" sz="1800" dirty="0"/>
              <a:t>Çevre ve enerji tasarrufu konularında düzenli eğitimler verilmektedir.</a:t>
            </a:r>
          </a:p>
          <a:p>
            <a:r>
              <a:rPr lang="en-US" sz="1800" b="1" dirty="0">
                <a:cs typeface="Arial" pitchFamily="34" charset="0"/>
              </a:rPr>
              <a:t>»</a:t>
            </a:r>
            <a:r>
              <a:rPr lang="tr-TR" sz="1800" b="1" dirty="0">
                <a:cs typeface="Arial" pitchFamily="34" charset="0"/>
              </a:rPr>
              <a:t> </a:t>
            </a:r>
            <a:r>
              <a:rPr lang="tr-TR" sz="1800" dirty="0">
                <a:cs typeface="Arial" pitchFamily="34" charset="0"/>
              </a:rPr>
              <a:t>Odalarda ve genel alanlarda enerji tasarrufu ile ilgili bilgilendirme yazıları bulundurmaktayız.</a:t>
            </a:r>
            <a:endParaRPr lang="tr-TR" sz="1800" dirty="0"/>
          </a:p>
          <a:p>
            <a:pPr marL="340985" indent="-340985">
              <a:buFontTx/>
              <a:buChar char="-"/>
            </a:pPr>
            <a:endParaRPr lang="tr-TR" sz="1700" dirty="0"/>
          </a:p>
        </p:txBody>
      </p:sp>
      <p:sp>
        <p:nvSpPr>
          <p:cNvPr id="2" name="AutoShape 2" descr="blob:https://web.whatsapp.com/d8ae6b25-9fc4-4e5a-97c3-16237b76a4b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3" name="Resim 2"/>
          <p:cNvPicPr>
            <a:picLocks noChangeAspect="1"/>
          </p:cNvPicPr>
          <p:nvPr/>
        </p:nvPicPr>
        <p:blipFill rotWithShape="1">
          <a:blip r:embed="rId2" cstate="print">
            <a:extLst>
              <a:ext uri="{28A0092B-C50C-407E-A947-70E740481C1C}">
                <a14:useLocalDpi xmlns:a14="http://schemas.microsoft.com/office/drawing/2010/main" val="0"/>
              </a:ext>
            </a:extLst>
          </a:blip>
          <a:srcRect b="21877"/>
          <a:stretch/>
        </p:blipFill>
        <p:spPr>
          <a:xfrm>
            <a:off x="6804521" y="1326192"/>
            <a:ext cx="3733000" cy="3888432"/>
          </a:xfrm>
          <a:prstGeom prst="rect">
            <a:avLst/>
          </a:prstGeom>
        </p:spPr>
      </p:pic>
    </p:spTree>
    <p:extLst>
      <p:ext uri="{BB962C8B-B14F-4D97-AF65-F5344CB8AC3E}">
        <p14:creationId xmlns:p14="http://schemas.microsoft.com/office/powerpoint/2010/main" val="25885735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Grafik 3"/>
          <p:cNvGraphicFramePr>
            <a:graphicFrameLocks/>
          </p:cNvGraphicFramePr>
          <p:nvPr>
            <p:extLst>
              <p:ext uri="{D42A27DB-BD31-4B8C-83A1-F6EECF244321}">
                <p14:modId xmlns:p14="http://schemas.microsoft.com/office/powerpoint/2010/main" val="1373970167"/>
              </p:ext>
            </p:extLst>
          </p:nvPr>
        </p:nvGraphicFramePr>
        <p:xfrm>
          <a:off x="971873" y="2099111"/>
          <a:ext cx="4775992" cy="27614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afik 4"/>
          <p:cNvGraphicFramePr>
            <a:graphicFrameLocks/>
          </p:cNvGraphicFramePr>
          <p:nvPr>
            <p:extLst>
              <p:ext uri="{D42A27DB-BD31-4B8C-83A1-F6EECF244321}">
                <p14:modId xmlns:p14="http://schemas.microsoft.com/office/powerpoint/2010/main" val="2074012897"/>
              </p:ext>
            </p:extLst>
          </p:nvPr>
        </p:nvGraphicFramePr>
        <p:xfrm>
          <a:off x="6372473" y="2099111"/>
          <a:ext cx="4624898" cy="27614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34662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2290" name="Picture 2" descr="https://www.ekolojist.com/images/imgs2/su-tasarrufu-nasil-yapilir-2.jpg"/>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6588497" y="1304925"/>
            <a:ext cx="4430270" cy="28083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4" name="Dikdörtgen 3"/>
          <p:cNvSpPr/>
          <p:nvPr/>
        </p:nvSpPr>
        <p:spPr>
          <a:xfrm>
            <a:off x="648908" y="350139"/>
            <a:ext cx="5311177" cy="5296215"/>
          </a:xfrm>
          <a:prstGeom prst="rect">
            <a:avLst/>
          </a:prstGeom>
        </p:spPr>
        <p:txBody>
          <a:bodyPr wrap="square" lIns="109115" tIns="54557" rIns="109115" bIns="54557">
            <a:spAutoFit/>
          </a:bodyPr>
          <a:lstStyle/>
          <a:p>
            <a:pPr algn="ctr"/>
            <a:r>
              <a:rPr lang="en-US" sz="1600" b="1" dirty="0">
                <a:solidFill>
                  <a:srgbClr val="FFC000"/>
                </a:solidFill>
                <a:effectLst>
                  <a:outerShdw blurRad="38100" dist="38100" dir="2700000" algn="tl">
                    <a:srgbClr val="000000">
                      <a:alpha val="43137"/>
                    </a:srgbClr>
                  </a:outerShdw>
                </a:effectLst>
              </a:rPr>
              <a:t>SU TASARRUFU POLİTİKASI</a:t>
            </a:r>
            <a:endParaRPr lang="tr-TR" sz="1600" b="1" dirty="0">
              <a:solidFill>
                <a:srgbClr val="FFC000"/>
              </a:solidFill>
              <a:effectLst>
                <a:outerShdw blurRad="38100" dist="38100" dir="2700000" algn="tl">
                  <a:srgbClr val="000000">
                    <a:alpha val="43137"/>
                  </a:srgbClr>
                </a:outerShdw>
              </a:effectLst>
            </a:endParaRPr>
          </a:p>
          <a:p>
            <a:pPr algn="ctr"/>
            <a:endParaRPr lang="tr-TR" sz="1600" b="1" dirty="0">
              <a:solidFill>
                <a:schemeClr val="accent5">
                  <a:lumMod val="75000"/>
                </a:schemeClr>
              </a:solidFill>
              <a:effectLst>
                <a:outerShdw blurRad="38100" dist="38100" dir="2700000" algn="tl">
                  <a:srgbClr val="000000">
                    <a:alpha val="43137"/>
                  </a:srgbClr>
                </a:outerShdw>
              </a:effectLst>
            </a:endParaRPr>
          </a:p>
          <a:p>
            <a:pPr lvl="0" algn="just"/>
            <a:r>
              <a:rPr lang="en-US" sz="1600" b="1" dirty="0">
                <a:cs typeface="Arial" pitchFamily="34" charset="0"/>
              </a:rPr>
              <a:t>» </a:t>
            </a:r>
            <a:r>
              <a:rPr lang="tr-TR" sz="1600" b="1" dirty="0">
                <a:cs typeface="Arial" pitchFamily="34" charset="0"/>
              </a:rPr>
              <a:t> </a:t>
            </a:r>
            <a:r>
              <a:rPr lang="en-US" sz="1600" dirty="0"/>
              <a:t>Hem doğaya karşı sorumluluklarımız hem de yasal yükümlülüklerimizi yerine getirmek üzere ulusal ve uluslararası standartları, yasa ve düzenlemeleri takip eder, su kullanımını azaltma ve su tüketim performansımızın sürekli iyileştirilmesini sağlayacak çalışmaları gönüllü olarak yürütür, çalışmalarımızın sonuçlarını takip ederiz.</a:t>
            </a:r>
            <a:endParaRPr lang="tr-TR" sz="1600" dirty="0"/>
          </a:p>
          <a:p>
            <a:pPr lvl="0" algn="just"/>
            <a:r>
              <a:rPr lang="en-US" sz="1600" b="1" dirty="0">
                <a:cs typeface="Arial" pitchFamily="34" charset="0"/>
              </a:rPr>
              <a:t>» </a:t>
            </a:r>
            <a:r>
              <a:rPr lang="tr-TR" sz="1600" b="1" dirty="0">
                <a:cs typeface="Arial" pitchFamily="34" charset="0"/>
              </a:rPr>
              <a:t> </a:t>
            </a:r>
            <a:r>
              <a:rPr lang="en-US" sz="1600" dirty="0"/>
              <a:t>Hedefler koyar, çalışanlarımızın da katılımını sağlamak amacıyla eğitim programlarımızda su tasarrufuna yer veririz.</a:t>
            </a:r>
            <a:endParaRPr lang="tr-TR" sz="1600" dirty="0"/>
          </a:p>
          <a:p>
            <a:pPr lvl="0" algn="just"/>
            <a:r>
              <a:rPr lang="en-US" sz="1600" b="1" dirty="0">
                <a:cs typeface="Arial" pitchFamily="34" charset="0"/>
              </a:rPr>
              <a:t>» </a:t>
            </a:r>
            <a:r>
              <a:rPr lang="tr-TR" sz="1600" b="1" dirty="0">
                <a:cs typeface="Arial" pitchFamily="34" charset="0"/>
              </a:rPr>
              <a:t> </a:t>
            </a:r>
            <a:r>
              <a:rPr lang="en-US" sz="1600" dirty="0"/>
              <a:t>Tüm paydaşlarımızla su tasarrufu konusunda ortak amaçlar ve sonuçlar yaratmak üzere iş birliği yapmayı önemseriz. Bu konularda misafirlerimiz, çalışanlarımız, ziyaretçilerimiz ve tüm iş ortaklarımız ile birlikte farkındalık ve bilinç seviyesine ulaşılması adına etkileşimimizi sürdürmeye çalışırız.</a:t>
            </a:r>
            <a:endParaRPr lang="tr-TR" sz="1600" dirty="0"/>
          </a:p>
          <a:p>
            <a:pPr lvl="0" algn="just"/>
            <a:r>
              <a:rPr lang="en-US" sz="1600" b="1" dirty="0">
                <a:cs typeface="Arial" pitchFamily="34" charset="0"/>
              </a:rPr>
              <a:t>» </a:t>
            </a:r>
            <a:r>
              <a:rPr lang="en-US" sz="1600" dirty="0"/>
              <a:t>Su tasarrufuna uygun ürün, ekipman, teçhizat ve teknoloji alternatiflerini araştırıp bulmaya, satın almaya ve kullanmaya çalışırız.</a:t>
            </a:r>
            <a:endParaRPr lang="tr-TR" sz="1600" dirty="0"/>
          </a:p>
          <a:p>
            <a:pPr lvl="0" algn="just"/>
            <a:r>
              <a:rPr lang="en-US" sz="1600" b="1" dirty="0">
                <a:cs typeface="Arial" pitchFamily="34" charset="0"/>
              </a:rPr>
              <a:t>» </a:t>
            </a:r>
            <a:r>
              <a:rPr lang="tr-TR" sz="1600" b="1" dirty="0">
                <a:cs typeface="Arial" pitchFamily="34" charset="0"/>
              </a:rPr>
              <a:t> </a:t>
            </a:r>
            <a:r>
              <a:rPr lang="en-US" sz="1600" dirty="0"/>
              <a:t>Su tüketimleri düzenli olarak takip eder ve politikanın etkinliği değerlendirilmeye önem veririz.</a:t>
            </a:r>
            <a:endParaRPr lang="tr-TR" sz="1600" dirty="0"/>
          </a:p>
          <a:p>
            <a:pPr algn="just"/>
            <a:r>
              <a:rPr lang="en-US" sz="1700" dirty="0"/>
              <a:t> </a:t>
            </a:r>
            <a:endParaRPr lang="tr-TR" sz="1700" dirty="0"/>
          </a:p>
        </p:txBody>
      </p:sp>
    </p:spTree>
    <p:extLst>
      <p:ext uri="{BB962C8B-B14F-4D97-AF65-F5344CB8AC3E}">
        <p14:creationId xmlns:p14="http://schemas.microsoft.com/office/powerpoint/2010/main" val="25290907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Metin kutusu 6"/>
          <p:cNvSpPr txBox="1"/>
          <p:nvPr/>
        </p:nvSpPr>
        <p:spPr>
          <a:xfrm>
            <a:off x="251793" y="793469"/>
            <a:ext cx="6067224" cy="2633968"/>
          </a:xfrm>
          <a:prstGeom prst="rect">
            <a:avLst/>
          </a:prstGeom>
          <a:noFill/>
        </p:spPr>
        <p:txBody>
          <a:bodyPr wrap="square" lIns="109115" tIns="54557" rIns="109115" bIns="54557" rtlCol="0">
            <a:spAutoFit/>
          </a:bodyPr>
          <a:lstStyle/>
          <a:p>
            <a:pPr algn="ctr"/>
            <a:endParaRPr lang="tr-TR" sz="1600" b="1" dirty="0">
              <a:solidFill>
                <a:schemeClr val="accent5">
                  <a:lumMod val="75000"/>
                </a:schemeClr>
              </a:solidFill>
              <a:effectLst>
                <a:outerShdw blurRad="38100" dist="38100" dir="2700000" algn="tl">
                  <a:srgbClr val="000000">
                    <a:alpha val="43137"/>
                  </a:srgbClr>
                </a:outerShdw>
              </a:effectLst>
            </a:endParaRPr>
          </a:p>
          <a:p>
            <a:pPr algn="ctr"/>
            <a:r>
              <a:rPr lang="tr-TR" sz="1600" b="1" dirty="0">
                <a:solidFill>
                  <a:srgbClr val="FFC000"/>
                </a:solidFill>
                <a:effectLst>
                  <a:outerShdw blurRad="38100" dist="38100" dir="2700000" algn="tl">
                    <a:srgbClr val="000000">
                      <a:alpha val="43137"/>
                    </a:srgbClr>
                  </a:outerShdw>
                </a:effectLst>
              </a:rPr>
              <a:t>SU TASARRUFU</a:t>
            </a:r>
          </a:p>
          <a:p>
            <a:pPr algn="ctr"/>
            <a:endParaRPr lang="tr-TR" sz="1600" b="1" dirty="0">
              <a:solidFill>
                <a:schemeClr val="accent5">
                  <a:lumMod val="75000"/>
                </a:schemeClr>
              </a:solidFill>
              <a:effectLst>
                <a:outerShdw blurRad="38100" dist="38100" dir="2700000" algn="tl">
                  <a:srgbClr val="000000">
                    <a:alpha val="43137"/>
                  </a:srgbClr>
                </a:outerShdw>
              </a:effectLst>
            </a:endParaRPr>
          </a:p>
          <a:p>
            <a:pPr algn="ctr"/>
            <a:endParaRPr lang="tr-TR" sz="1600" b="1" dirty="0">
              <a:solidFill>
                <a:schemeClr val="accent5">
                  <a:lumMod val="75000"/>
                </a:schemeClr>
              </a:solidFill>
              <a:effectLst>
                <a:outerShdw blurRad="38100" dist="38100" dir="2700000" algn="tl">
                  <a:srgbClr val="000000">
                    <a:alpha val="43137"/>
                  </a:srgbClr>
                </a:outerShdw>
              </a:effectLst>
            </a:endParaRPr>
          </a:p>
          <a:p>
            <a:r>
              <a:rPr lang="tr-TR" sz="2000" dirty="0"/>
              <a:t>Sağlık, hijyen ve misafir memnuniyeti konularından ödün vermeden genel su tüketimini azaltmak amacıyla su tasarrufu sağlayan donanımlar kullanıyor; misafir odalarına su tasarrufu ile ilgili bilgilendirme yazıları yerleştiriyor ve çalışanlarımızı bu konuda eğitiyoruz.</a:t>
            </a:r>
          </a:p>
        </p:txBody>
      </p:sp>
      <p:sp>
        <p:nvSpPr>
          <p:cNvPr id="2" name="AutoShape 2" descr="blob:https://web.whatsapp.com/776f4180-b580-4791-8423-fd86af81c778"/>
          <p:cNvSpPr>
            <a:spLocks noChangeAspect="1" noChangeArrowheads="1"/>
          </p:cNvSpPr>
          <p:nvPr/>
        </p:nvSpPr>
        <p:spPr bwMode="auto">
          <a:xfrm>
            <a:off x="155577" y="-14446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tr-TR"/>
          </a:p>
        </p:txBody>
      </p:sp>
      <p:sp>
        <p:nvSpPr>
          <p:cNvPr id="3" name="AutoShape 4" descr="blob:https://web.whatsapp.com/776f4180-b580-4791-8423-fd86af81c778"/>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24" tIns="45712" rIns="91424" bIns="45712" numCol="1" anchor="t" anchorCtr="0" compatLnSpc="1">
            <a:prstTxWarp prst="textNoShape">
              <a:avLst/>
            </a:prstTxWarp>
          </a:bodyPr>
          <a:lstStyle/>
          <a:p>
            <a:endParaRPr lang="tr-T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2593" y="452431"/>
            <a:ext cx="3240360" cy="5950012"/>
          </a:xfrm>
          <a:prstGeom prst="rect">
            <a:avLst/>
          </a:prstGeom>
        </p:spPr>
      </p:pic>
    </p:spTree>
    <p:extLst>
      <p:ext uri="{BB962C8B-B14F-4D97-AF65-F5344CB8AC3E}">
        <p14:creationId xmlns:p14="http://schemas.microsoft.com/office/powerpoint/2010/main" val="19709023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3" name="Grafik 2"/>
          <p:cNvGraphicFramePr>
            <a:graphicFrameLocks/>
          </p:cNvGraphicFramePr>
          <p:nvPr>
            <p:extLst>
              <p:ext uri="{D42A27DB-BD31-4B8C-83A1-F6EECF244321}">
                <p14:modId xmlns:p14="http://schemas.microsoft.com/office/powerpoint/2010/main" val="2405484148"/>
              </p:ext>
            </p:extLst>
          </p:nvPr>
        </p:nvGraphicFramePr>
        <p:xfrm>
          <a:off x="6228457" y="2097013"/>
          <a:ext cx="4705978" cy="259615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Grafik 3"/>
          <p:cNvGraphicFramePr>
            <a:graphicFrameLocks/>
          </p:cNvGraphicFramePr>
          <p:nvPr>
            <p:extLst>
              <p:ext uri="{D42A27DB-BD31-4B8C-83A1-F6EECF244321}">
                <p14:modId xmlns:p14="http://schemas.microsoft.com/office/powerpoint/2010/main" val="4262784172"/>
              </p:ext>
            </p:extLst>
          </p:nvPr>
        </p:nvGraphicFramePr>
        <p:xfrm>
          <a:off x="1043881" y="2097013"/>
          <a:ext cx="4694257" cy="27649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28427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355966" y="729095"/>
            <a:ext cx="8981798" cy="633400"/>
          </a:xfrm>
          <a:prstGeom prst="rect">
            <a:avLst/>
          </a:prstGeom>
        </p:spPr>
        <p:txBody>
          <a:bodyPr wrap="square" lIns="109115" tIns="54557" rIns="109115" bIns="54557">
            <a:spAutoFit/>
          </a:bodyPr>
          <a:lstStyle/>
          <a:p>
            <a:pPr algn="ctr"/>
            <a:r>
              <a:rPr lang="tr-TR" sz="1700" dirty="0">
                <a:solidFill>
                  <a:schemeClr val="accent5">
                    <a:lumMod val="50000"/>
                  </a:schemeClr>
                </a:solidFill>
              </a:rPr>
              <a:t>.</a:t>
            </a:r>
            <a:br>
              <a:rPr lang="tr-TR" sz="1700" dirty="0">
                <a:solidFill>
                  <a:schemeClr val="accent5">
                    <a:lumMod val="50000"/>
                  </a:schemeClr>
                </a:solidFill>
              </a:rPr>
            </a:br>
            <a:endParaRPr lang="tr-TR" sz="1700" dirty="0">
              <a:solidFill>
                <a:schemeClr val="accent5">
                  <a:lumMod val="50000"/>
                </a:schemeClr>
              </a:solidFill>
            </a:endParaRPr>
          </a:p>
        </p:txBody>
      </p:sp>
      <p:sp>
        <p:nvSpPr>
          <p:cNvPr id="3" name="Dikdörtgen 2"/>
          <p:cNvSpPr/>
          <p:nvPr/>
        </p:nvSpPr>
        <p:spPr>
          <a:xfrm>
            <a:off x="701043" y="729097"/>
            <a:ext cx="5239382" cy="5111549"/>
          </a:xfrm>
          <a:prstGeom prst="rect">
            <a:avLst/>
          </a:prstGeom>
        </p:spPr>
        <p:txBody>
          <a:bodyPr wrap="square" lIns="109115" tIns="54557" rIns="109115" bIns="54557">
            <a:spAutoFit/>
          </a:bodyPr>
          <a:lstStyle/>
          <a:p>
            <a:r>
              <a:rPr lang="tr-TR" sz="1900" b="1" dirty="0">
                <a:solidFill>
                  <a:srgbClr val="FFC000"/>
                </a:solidFill>
              </a:rPr>
              <a:t>BEYŞEHİR GÖLÜ</a:t>
            </a:r>
            <a:endParaRPr lang="tr-TR" sz="1900" dirty="0">
              <a:solidFill>
                <a:srgbClr val="FFC000"/>
              </a:solidFill>
            </a:endParaRPr>
          </a:p>
          <a:p>
            <a:r>
              <a:rPr lang="tr-TR" sz="1700" dirty="0"/>
              <a:t>Beyşehir Gölü, Türkiye'nin üçüncü büyük gölü, güney ve batısında Toros Dağları, doğusunda volkanik bir oluşum olan Erenler Dağı, güneydoğu kuzeybatı yönünde ise </a:t>
            </a:r>
            <a:r>
              <a:rPr lang="tr-TR" sz="1700" dirty="0" err="1"/>
              <a:t>Anamas</a:t>
            </a:r>
            <a:r>
              <a:rPr lang="tr-TR" sz="1700" dirty="0"/>
              <a:t> Dağı ve Sultan Dağları ile çevrili tektonik bir çökeltide yer almaktadır. </a:t>
            </a:r>
          </a:p>
          <a:p>
            <a:r>
              <a:rPr lang="tr-TR" sz="1700" dirty="0"/>
              <a:t>Suları tatlı olup, derinliği en çok 10 m civarındadır. Çevresi, yüksekliği 2.000 metreyi aşan dağlarla çevrilidir. Deniz seviyesinden yüksekliği ise 1.115 metredir. Fazla gelen sular, yapılan bir kanalla doğrudan Çarşamba </a:t>
            </a:r>
            <a:r>
              <a:rPr lang="tr-TR" sz="1700" dirty="0" err="1"/>
              <a:t>Suyu'na</a:t>
            </a:r>
            <a:r>
              <a:rPr lang="tr-TR" sz="1700" dirty="0"/>
              <a:t> verilir. Konya Ovasının sulanması için Beyşehir kazası yanında büyük bir düzenleyici yapılmıştır. </a:t>
            </a:r>
          </a:p>
          <a:p>
            <a:r>
              <a:rPr lang="tr-TR" sz="1700" dirty="0"/>
              <a:t>Gölün tabanı neojen göl tortularıyla doludur. Gölün bir özelliği de içinde pek çok adanın bulunmasıdır. Bunlardan bazıları; İğdeli, </a:t>
            </a:r>
            <a:r>
              <a:rPr lang="tr-TR" sz="1700" dirty="0" err="1"/>
              <a:t>Akburun</a:t>
            </a:r>
            <a:r>
              <a:rPr lang="tr-TR" sz="1700" dirty="0"/>
              <a:t>, Kızkulesi, </a:t>
            </a:r>
            <a:r>
              <a:rPr lang="tr-TR" sz="1700" dirty="0" err="1"/>
              <a:t>Mada</a:t>
            </a:r>
            <a:r>
              <a:rPr lang="tr-TR" sz="1700" dirty="0"/>
              <a:t>, Yılanlı, </a:t>
            </a:r>
            <a:r>
              <a:rPr lang="tr-TR" sz="1700" dirty="0" err="1"/>
              <a:t>Külbent</a:t>
            </a:r>
            <a:r>
              <a:rPr lang="tr-TR" sz="1700" dirty="0"/>
              <a:t> adalarıdır. Gölde bol miktarda Sazan Balığı, Aynalı Sazan, Turna, Levrek, Kadife Balığı vardır. Beyşehir Gölü Milli Parkı kapsamında koruma altındadır. Göl civarında çok miktarda Yaban Domuzu sürüler halinde bulunur</a:t>
            </a:r>
            <a:r>
              <a:rPr lang="tr-TR" sz="1700" dirty="0">
                <a:solidFill>
                  <a:srgbClr val="0070C0"/>
                </a:solidFill>
              </a:rPr>
              <a:t>.</a:t>
            </a:r>
          </a:p>
        </p:txBody>
      </p:sp>
      <p:pic>
        <p:nvPicPr>
          <p:cNvPr id="7" name="Resim 6"/>
          <p:cNvPicPr/>
          <p:nvPr/>
        </p:nvPicPr>
        <p:blipFill>
          <a:blip r:embed="rId3"/>
          <a:stretch>
            <a:fillRect/>
          </a:stretch>
        </p:blipFill>
        <p:spPr>
          <a:xfrm>
            <a:off x="6773916" y="1952999"/>
            <a:ext cx="3958055" cy="3486965"/>
          </a:xfrm>
          <a:prstGeom prst="rect">
            <a:avLst/>
          </a:prstGeom>
          <a:ln>
            <a:noFill/>
          </a:ln>
          <a:effectLst>
            <a:outerShdw blurRad="190500" algn="tl" rotWithShape="0">
              <a:srgbClr val="000000">
                <a:alpha val="70000"/>
              </a:srgbClr>
            </a:outerShdw>
          </a:effectLst>
        </p:spPr>
      </p:pic>
      <p:sp>
        <p:nvSpPr>
          <p:cNvPr id="4" name="Dikdörtgen 3"/>
          <p:cNvSpPr/>
          <p:nvPr/>
        </p:nvSpPr>
        <p:spPr>
          <a:xfrm>
            <a:off x="3399875" y="313597"/>
            <a:ext cx="5481533" cy="415482"/>
          </a:xfrm>
          <a:prstGeom prst="rect">
            <a:avLst/>
          </a:prstGeom>
        </p:spPr>
        <p:txBody>
          <a:bodyPr wrap="none" lIns="91424" tIns="45712" rIns="91424" bIns="45712">
            <a:spAutoFit/>
          </a:bodyPr>
          <a:lstStyle/>
          <a:p>
            <a:r>
              <a:rPr lang="tr-TR" b="1" dirty="0">
                <a:solidFill>
                  <a:srgbClr val="FFC000"/>
                </a:solidFill>
              </a:rPr>
              <a:t>DOĞAL KÜLTÜREL VE TARİHİ ZENGİNLİKLERİMİZ</a:t>
            </a:r>
          </a:p>
        </p:txBody>
      </p:sp>
    </p:spTree>
    <p:extLst>
      <p:ext uri="{BB962C8B-B14F-4D97-AF65-F5344CB8AC3E}">
        <p14:creationId xmlns:p14="http://schemas.microsoft.com/office/powerpoint/2010/main" val="2378196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701043" y="936604"/>
            <a:ext cx="5613624" cy="4557551"/>
          </a:xfrm>
          <a:prstGeom prst="rect">
            <a:avLst/>
          </a:prstGeom>
        </p:spPr>
        <p:txBody>
          <a:bodyPr wrap="square" lIns="109115" tIns="54557" rIns="109115" bIns="54557">
            <a:spAutoFit/>
          </a:bodyPr>
          <a:lstStyle/>
          <a:p>
            <a:r>
              <a:rPr lang="tr-TR" b="1" dirty="0">
                <a:solidFill>
                  <a:srgbClr val="FFC000"/>
                </a:solidFill>
                <a:latin typeface="+mj-lt"/>
                <a:cs typeface="Times New Roman" pitchFamily="18" charset="0"/>
              </a:rPr>
              <a:t>KOYUNOĞLU MÜZE VE KÜTÜPHANESİ</a:t>
            </a:r>
            <a:endParaRPr lang="tr-TR" dirty="0">
              <a:solidFill>
                <a:srgbClr val="FFC000"/>
              </a:solidFill>
              <a:latin typeface="+mj-lt"/>
              <a:cs typeface="Times New Roman" pitchFamily="18" charset="0"/>
            </a:endParaRPr>
          </a:p>
          <a:p>
            <a:r>
              <a:rPr lang="tr-TR" sz="1900" dirty="0">
                <a:latin typeface="+mj-lt"/>
                <a:cs typeface="Times New Roman" pitchFamily="18" charset="0"/>
              </a:rPr>
              <a:t>Konya'nın köklü ailelerinden </a:t>
            </a:r>
            <a:r>
              <a:rPr lang="tr-TR" sz="1900" dirty="0" err="1">
                <a:latin typeface="+mj-lt"/>
                <a:cs typeface="Times New Roman" pitchFamily="18" charset="0"/>
              </a:rPr>
              <a:t>A.R.İzzet</a:t>
            </a:r>
            <a:r>
              <a:rPr lang="tr-TR" sz="1900" dirty="0">
                <a:latin typeface="+mj-lt"/>
                <a:cs typeface="Times New Roman" pitchFamily="18" charset="0"/>
              </a:rPr>
              <a:t> KOYUNOĞLU, Topraklık Mahallesi’ndeki evinde yıllarca toplamış olduğu tarihî eserlerle özel bir müze ve kitaplık kurmuştur. Daha sonra kurmuş olduğu müze ve kitaplığı Konya Belediyesi'ne bağışlanmıştır. Konya Belediyesi'nce modern müzecilik anlayışının her türlü ihtiyacına cevap verecek şekilde yaptırılarak bugünkü durumuna getirilmiştir. Müzede arkeolojik eserler ile </a:t>
            </a:r>
            <a:r>
              <a:rPr lang="tr-TR" sz="1900" dirty="0" err="1">
                <a:latin typeface="+mj-lt"/>
                <a:cs typeface="Times New Roman" pitchFamily="18" charset="0"/>
              </a:rPr>
              <a:t>etnografik</a:t>
            </a:r>
            <a:r>
              <a:rPr lang="tr-TR" sz="1900" dirty="0">
                <a:latin typeface="+mj-lt"/>
                <a:cs typeface="Times New Roman" pitchFamily="18" charset="0"/>
              </a:rPr>
              <a:t> eserler sergilenmektedir.</a:t>
            </a:r>
          </a:p>
          <a:p>
            <a:r>
              <a:rPr lang="tr-TR" sz="1900" dirty="0">
                <a:latin typeface="+mj-lt"/>
                <a:cs typeface="Times New Roman" pitchFamily="18" charset="0"/>
              </a:rPr>
              <a:t>Müze bahçesinde bulunan İzzet Koyunoğlu'na ait ev restore edilerek tipik Konya evi örneği olarak ziyarete açılmıştır. Binada eski ve yeni sivil mimarî tarzı bir arada bulunmaktadır. Müze yazma, basma eserler bakımından çok zengindir</a:t>
            </a:r>
            <a:r>
              <a:rPr lang="tr-TR" dirty="0">
                <a:solidFill>
                  <a:srgbClr val="0070C0"/>
                </a:solidFill>
                <a:latin typeface="Times New Roman" pitchFamily="18" charset="0"/>
                <a:cs typeface="Times New Roman" pitchFamily="18" charset="0"/>
              </a:rPr>
              <a:t>.</a:t>
            </a:r>
          </a:p>
        </p:txBody>
      </p:sp>
      <p:pic>
        <p:nvPicPr>
          <p:cNvPr id="8" name="Resim 7"/>
          <p:cNvPicPr/>
          <p:nvPr/>
        </p:nvPicPr>
        <p:blipFill>
          <a:blip r:embed="rId2">
            <a:extLst>
              <a:ext uri="{28A0092B-C50C-407E-A947-70E740481C1C}">
                <a14:useLocalDpi xmlns:a14="http://schemas.microsoft.com/office/drawing/2010/main" val="0"/>
              </a:ext>
            </a:extLst>
          </a:blip>
          <a:stretch>
            <a:fillRect/>
          </a:stretch>
        </p:blipFill>
        <p:spPr>
          <a:xfrm>
            <a:off x="6841318" y="1032264"/>
            <a:ext cx="4584459" cy="401696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21737314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etin kutusu 4"/>
          <p:cNvSpPr txBox="1"/>
          <p:nvPr/>
        </p:nvSpPr>
        <p:spPr>
          <a:xfrm>
            <a:off x="810322" y="1540799"/>
            <a:ext cx="4771580" cy="3952179"/>
          </a:xfrm>
          <a:prstGeom prst="rect">
            <a:avLst/>
          </a:prstGeom>
          <a:noFill/>
        </p:spPr>
        <p:txBody>
          <a:bodyPr wrap="square" lIns="109115" tIns="54557" rIns="109115" bIns="54557" rtlCol="0">
            <a:spAutoFit/>
          </a:bodyPr>
          <a:lstStyle/>
          <a:p>
            <a:r>
              <a:rPr lang="tr-TR" sz="1700" b="1" dirty="0">
                <a:solidFill>
                  <a:srgbClr val="FFC000"/>
                </a:solidFill>
                <a:latin typeface="Times New Roman" pitchFamily="18" charset="0"/>
                <a:cs typeface="Times New Roman" pitchFamily="18" charset="0"/>
              </a:rPr>
              <a:t>MEVLANA MÜZESİ</a:t>
            </a:r>
            <a:endParaRPr lang="tr-TR" sz="1700" dirty="0">
              <a:solidFill>
                <a:srgbClr val="FFC000"/>
              </a:solidFill>
              <a:latin typeface="Times New Roman" pitchFamily="18" charset="0"/>
              <a:cs typeface="Times New Roman" pitchFamily="18" charset="0"/>
            </a:endParaRPr>
          </a:p>
          <a:p>
            <a:r>
              <a:rPr lang="tr-TR" sz="1900" dirty="0">
                <a:latin typeface="+mj-lt"/>
                <a:cs typeface="Times New Roman" pitchFamily="18" charset="0"/>
              </a:rPr>
              <a:t>Mevlana Müzesi, Konya'da bulunan, eskiden Mevlâna'nın dergâhı olan yapı kompleksinde, 1926 yılından beri faaliyet gösteren müzedir. "Mevlana Türbesi" olarak da anılır.</a:t>
            </a:r>
          </a:p>
          <a:p>
            <a:r>
              <a:rPr lang="tr-TR" sz="1900" dirty="0">
                <a:latin typeface="+mj-lt"/>
                <a:cs typeface="Times New Roman" pitchFamily="18" charset="0"/>
              </a:rPr>
              <a:t>(Yeşil Kubbe) denilen Mevlana'nın türbesi dört fil ayağı (kalın sütun) üzerine yapılmıştır. O günden sonra yapı faaliyetler hiç bitmemiş, 19. yüzyılın sonuna kadar yapılan eklemelerle devam etmiştir. Osmanlı sultanlarının bir kısmının Mevlevi tarikatından olması </a:t>
            </a:r>
            <a:r>
              <a:rPr lang="tr-TR" sz="1900" dirty="0" err="1">
                <a:latin typeface="+mj-lt"/>
                <a:cs typeface="Times New Roman" pitchFamily="18" charset="0"/>
              </a:rPr>
              <a:t>Türbe'ye</a:t>
            </a:r>
            <a:r>
              <a:rPr lang="tr-TR" sz="1900" dirty="0">
                <a:latin typeface="+mj-lt"/>
                <a:cs typeface="Times New Roman" pitchFamily="18" charset="0"/>
              </a:rPr>
              <a:t> özel bir önem verilmesini ve iyi korunmasını sağlamıştır</a:t>
            </a:r>
            <a:r>
              <a:rPr lang="tr-TR" sz="1700" dirty="0">
                <a:latin typeface="+mj-lt"/>
                <a:cs typeface="Times New Roman" pitchFamily="18" charset="0"/>
              </a:rPr>
              <a:t>.</a:t>
            </a:r>
          </a:p>
        </p:txBody>
      </p:sp>
      <p:sp>
        <p:nvSpPr>
          <p:cNvPr id="6" name="AutoShape 2" descr="https://www.bayburtmanset.com/wp-content/uploads/2018/02/yalova-efsaneleri.webp"/>
          <p:cNvSpPr>
            <a:spLocks noChangeAspect="1" noChangeArrowheads="1"/>
          </p:cNvSpPr>
          <p:nvPr/>
        </p:nvSpPr>
        <p:spPr bwMode="auto">
          <a:xfrm>
            <a:off x="202140" y="-152051"/>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15" tIns="54557" rIns="109115" bIns="54557" numCol="1" anchor="t" anchorCtr="0" compatLnSpc="1">
            <a:prstTxWarp prst="textNoShape">
              <a:avLst/>
            </a:prstTxWarp>
          </a:bodyPr>
          <a:lstStyle/>
          <a:p>
            <a:endParaRPr lang="tr-TR"/>
          </a:p>
        </p:txBody>
      </p:sp>
      <p:sp>
        <p:nvSpPr>
          <p:cNvPr id="7" name="AutoShape 4" descr="https://www.bayburtmanset.com/wp-content/uploads/2018/02/yalova-efsaneleri.webp"/>
          <p:cNvSpPr>
            <a:spLocks noChangeAspect="1" noChangeArrowheads="1"/>
          </p:cNvSpPr>
          <p:nvPr/>
        </p:nvSpPr>
        <p:spPr bwMode="auto">
          <a:xfrm>
            <a:off x="400154" y="8357"/>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15" tIns="54557" rIns="109115" bIns="54557" numCol="1" anchor="t" anchorCtr="0" compatLnSpc="1">
            <a:prstTxWarp prst="textNoShape">
              <a:avLst/>
            </a:prstTxWarp>
          </a:bodyPr>
          <a:lstStyle/>
          <a:p>
            <a:endParaRPr lang="tr-TR"/>
          </a:p>
        </p:txBody>
      </p:sp>
      <p:pic>
        <p:nvPicPr>
          <p:cNvPr id="8" name="Resim 7"/>
          <p:cNvPicPr/>
          <p:nvPr/>
        </p:nvPicPr>
        <p:blipFill>
          <a:blip r:embed="rId2"/>
          <a:stretch>
            <a:fillRect/>
          </a:stretch>
        </p:blipFill>
        <p:spPr>
          <a:xfrm>
            <a:off x="6333062" y="1880991"/>
            <a:ext cx="4490899" cy="34549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636232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075284" y="1331625"/>
            <a:ext cx="4397339" cy="4065108"/>
          </a:xfrm>
          <a:prstGeom prst="rect">
            <a:avLst/>
          </a:prstGeom>
        </p:spPr>
        <p:txBody>
          <a:bodyPr wrap="square" lIns="109115" tIns="54557" rIns="109115" bIns="54557">
            <a:spAutoFit/>
          </a:bodyPr>
          <a:lstStyle/>
          <a:p>
            <a:r>
              <a:rPr lang="tr-TR" sz="1900" b="1" dirty="0">
                <a:solidFill>
                  <a:srgbClr val="FFC000"/>
                </a:solidFill>
              </a:rPr>
              <a:t>ALÂEDDİN CAMİİ</a:t>
            </a:r>
            <a:endParaRPr lang="tr-TR" sz="1900" dirty="0">
              <a:solidFill>
                <a:srgbClr val="FFC000"/>
              </a:solidFill>
            </a:endParaRPr>
          </a:p>
          <a:p>
            <a:r>
              <a:rPr lang="tr-TR" sz="1700" dirty="0"/>
              <a:t>Alâeddin Camii 1220 yılında Konya'da Anadolu Selçuklu Devleti sultanı I. Alaeddin Keykubad tarafından aynı adı taşıyan tepe üzerinde (Alâeddin Tepesi) inşa ettirilmiş cami. </a:t>
            </a:r>
          </a:p>
          <a:p>
            <a:r>
              <a:rPr lang="tr-TR" sz="1700" dirty="0"/>
              <a:t>Sekiz Anadolu Selçuklu Sultanı burada gömülüdür. </a:t>
            </a:r>
          </a:p>
          <a:p>
            <a:r>
              <a:rPr lang="tr-TR" sz="1700" dirty="0"/>
              <a:t>I. Alâeddin Keykubad </a:t>
            </a:r>
          </a:p>
          <a:p>
            <a:r>
              <a:rPr lang="tr-TR" sz="1700" dirty="0"/>
              <a:t>I. Rükneddin </a:t>
            </a:r>
            <a:r>
              <a:rPr lang="tr-TR" sz="1700" dirty="0" err="1"/>
              <a:t>Mesud</a:t>
            </a:r>
            <a:r>
              <a:rPr lang="tr-TR" sz="1700" dirty="0"/>
              <a:t> </a:t>
            </a:r>
          </a:p>
          <a:p>
            <a:r>
              <a:rPr lang="tr-TR" sz="1700" dirty="0"/>
              <a:t>I. Kılıç Arslan </a:t>
            </a:r>
          </a:p>
          <a:p>
            <a:r>
              <a:rPr lang="tr-TR" sz="1700" dirty="0"/>
              <a:t>IV. Kılıç Arslan </a:t>
            </a:r>
          </a:p>
          <a:p>
            <a:r>
              <a:rPr lang="tr-TR" sz="1700" dirty="0"/>
              <a:t>II. Süleyman </a:t>
            </a:r>
          </a:p>
          <a:p>
            <a:r>
              <a:rPr lang="tr-TR" sz="1700" dirty="0"/>
              <a:t>I. </a:t>
            </a:r>
            <a:r>
              <a:rPr lang="tr-TR" sz="1700" dirty="0" err="1"/>
              <a:t>Gıyaseddin</a:t>
            </a:r>
            <a:r>
              <a:rPr lang="tr-TR" sz="1700" dirty="0"/>
              <a:t> </a:t>
            </a:r>
            <a:r>
              <a:rPr lang="tr-TR" sz="1700" dirty="0" err="1"/>
              <a:t>Keyhüsrev</a:t>
            </a:r>
            <a:r>
              <a:rPr lang="tr-TR" sz="1700" dirty="0"/>
              <a:t> </a:t>
            </a:r>
          </a:p>
          <a:p>
            <a:r>
              <a:rPr lang="tr-TR" sz="1700" dirty="0"/>
              <a:t>II. </a:t>
            </a:r>
            <a:r>
              <a:rPr lang="tr-TR" sz="1700" dirty="0" err="1"/>
              <a:t>Gıyaseddin</a:t>
            </a:r>
            <a:r>
              <a:rPr lang="tr-TR" sz="1700" dirty="0"/>
              <a:t> </a:t>
            </a:r>
            <a:r>
              <a:rPr lang="tr-TR" sz="1700" dirty="0" err="1"/>
              <a:t>Keyhüsrev</a:t>
            </a:r>
            <a:r>
              <a:rPr lang="tr-TR" sz="1700" dirty="0"/>
              <a:t> </a:t>
            </a:r>
          </a:p>
          <a:p>
            <a:r>
              <a:rPr lang="tr-TR" sz="1700" dirty="0"/>
              <a:t>III. </a:t>
            </a:r>
            <a:r>
              <a:rPr lang="tr-TR" sz="1700" dirty="0" err="1"/>
              <a:t>Gıyaseddin</a:t>
            </a:r>
            <a:r>
              <a:rPr lang="tr-TR" sz="1700" dirty="0"/>
              <a:t> </a:t>
            </a:r>
            <a:r>
              <a:rPr lang="tr-TR" sz="1700" dirty="0" err="1"/>
              <a:t>Keyhüsrev</a:t>
            </a:r>
            <a:endParaRPr lang="tr-TR" sz="1700" dirty="0"/>
          </a:p>
        </p:txBody>
      </p:sp>
      <p:pic>
        <p:nvPicPr>
          <p:cNvPr id="8" name="Resim 7"/>
          <p:cNvPicPr/>
          <p:nvPr/>
        </p:nvPicPr>
        <p:blipFill>
          <a:blip r:embed="rId2"/>
          <a:stretch>
            <a:fillRect/>
          </a:stretch>
        </p:blipFill>
        <p:spPr>
          <a:xfrm>
            <a:off x="6516490" y="1592957"/>
            <a:ext cx="4672761" cy="338047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9129632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20" y="936813"/>
            <a:ext cx="915816" cy="701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Dirsek Bağlayıcısı 4"/>
          <p:cNvCxnSpPr/>
          <p:nvPr/>
        </p:nvCxnSpPr>
        <p:spPr>
          <a:xfrm flipV="1">
            <a:off x="139682" y="1287702"/>
            <a:ext cx="5052261" cy="350894"/>
          </a:xfrm>
          <a:prstGeom prst="bentConnector3">
            <a:avLst>
              <a:gd name="adj1" fmla="val 18366"/>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1328975" y="870899"/>
            <a:ext cx="1590527"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01 GİRİŞ </a:t>
            </a:r>
            <a:endParaRPr lang="tr-TR" b="1" dirty="0">
              <a:ln w="1905"/>
              <a:solidFill>
                <a:srgbClr val="FFC000"/>
              </a:solidFill>
              <a:effectLst>
                <a:innerShdw blurRad="69850" dist="43180" dir="5400000">
                  <a:srgbClr val="000000">
                    <a:alpha val="65000"/>
                  </a:srgbClr>
                </a:innerShdw>
              </a:effectLst>
            </a:endParaRPr>
          </a:p>
        </p:txBody>
      </p:sp>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681" y="2296650"/>
            <a:ext cx="866312" cy="781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4" name="Dirsek Bağlayıcısı 13"/>
          <p:cNvCxnSpPr/>
          <p:nvPr/>
        </p:nvCxnSpPr>
        <p:spPr>
          <a:xfrm flipV="1">
            <a:off x="139682" y="2759808"/>
            <a:ext cx="5052261" cy="394623"/>
          </a:xfrm>
          <a:prstGeom prst="bentConnector3">
            <a:avLst>
              <a:gd name="adj1" fmla="val 19485"/>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Metin kutusu 15"/>
          <p:cNvSpPr txBox="1"/>
          <p:nvPr/>
        </p:nvSpPr>
        <p:spPr>
          <a:xfrm>
            <a:off x="1075284" y="2305696"/>
            <a:ext cx="3114485"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02 POLİTİKAMIZ</a:t>
            </a:r>
            <a:endParaRPr lang="tr-TR" b="1" dirty="0">
              <a:ln w="1905"/>
              <a:solidFill>
                <a:srgbClr val="FFC000"/>
              </a:solidFill>
              <a:effectLst>
                <a:innerShdw blurRad="69850" dist="43180" dir="5400000">
                  <a:srgbClr val="000000">
                    <a:alpha val="65000"/>
                  </a:srgbClr>
                </a:innerShdw>
              </a:effectLst>
            </a:endParaRPr>
          </a:p>
        </p:txBody>
      </p:sp>
      <p:cxnSp>
        <p:nvCxnSpPr>
          <p:cNvPr id="22" name="Dirsek Bağlayıcısı 21"/>
          <p:cNvCxnSpPr/>
          <p:nvPr/>
        </p:nvCxnSpPr>
        <p:spPr>
          <a:xfrm flipV="1">
            <a:off x="249403" y="4074349"/>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Metin kutusu 22"/>
          <p:cNvSpPr txBox="1"/>
          <p:nvPr/>
        </p:nvSpPr>
        <p:spPr>
          <a:xfrm>
            <a:off x="1328975" y="3685610"/>
            <a:ext cx="3114485"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03 ATIK YÖNETİMİ</a:t>
            </a:r>
            <a:endParaRPr lang="tr-TR" b="1" dirty="0">
              <a:ln w="1905"/>
              <a:solidFill>
                <a:srgbClr val="FFC000"/>
              </a:solidFill>
              <a:effectLst>
                <a:innerShdw blurRad="69850" dist="43180" dir="5400000">
                  <a:srgbClr val="000000">
                    <a:alpha val="65000"/>
                  </a:srgbClr>
                </a:innerShdw>
              </a:effectLst>
            </a:endParaRPr>
          </a:p>
        </p:txBody>
      </p:sp>
      <p:pic>
        <p:nvPicPr>
          <p:cNvPr id="717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295" y="3705417"/>
            <a:ext cx="804433" cy="661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2" name="Dirsek Bağlayıcısı 31"/>
          <p:cNvCxnSpPr/>
          <p:nvPr/>
        </p:nvCxnSpPr>
        <p:spPr>
          <a:xfrm flipV="1">
            <a:off x="186462" y="5607832"/>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Metin kutusu 32"/>
          <p:cNvSpPr txBox="1"/>
          <p:nvPr/>
        </p:nvSpPr>
        <p:spPr>
          <a:xfrm>
            <a:off x="1191260" y="4994543"/>
            <a:ext cx="5057017"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04 ENERJİ VE SU TÜKETİMİ YÖNETİMİ</a:t>
            </a:r>
            <a:endParaRPr lang="tr-TR" b="1" dirty="0">
              <a:ln w="1905"/>
              <a:solidFill>
                <a:srgbClr val="FFC000"/>
              </a:solidFill>
              <a:effectLst>
                <a:innerShdw blurRad="69850" dist="43180" dir="5400000">
                  <a:srgbClr val="000000">
                    <a:alpha val="65000"/>
                  </a:srgbClr>
                </a:innerShdw>
              </a:effectLst>
            </a:endParaRPr>
          </a:p>
        </p:txBody>
      </p:sp>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67" y="5211228"/>
            <a:ext cx="965319" cy="67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6" name="Dirsek Bağlayıcısı 35"/>
          <p:cNvCxnSpPr/>
          <p:nvPr/>
        </p:nvCxnSpPr>
        <p:spPr>
          <a:xfrm flipV="1">
            <a:off x="6152978" y="1211910"/>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Metin kutusu 36"/>
          <p:cNvSpPr txBox="1"/>
          <p:nvPr/>
        </p:nvSpPr>
        <p:spPr>
          <a:xfrm>
            <a:off x="7236742" y="503553"/>
            <a:ext cx="4050089" cy="756510"/>
          </a:xfrm>
          <a:prstGeom prst="rect">
            <a:avLst/>
          </a:prstGeom>
          <a:noFill/>
        </p:spPr>
        <p:txBody>
          <a:bodyPr wrap="square" lIns="109115" tIns="54557" rIns="109115" bIns="54557" rtlCol="0">
            <a:spAutoFit/>
          </a:bodyPr>
          <a:lstStyle/>
          <a:p>
            <a:r>
              <a:rPr lang="tr-TR" b="1" dirty="0">
                <a:ln w="1905"/>
                <a:solidFill>
                  <a:srgbClr val="FFC000"/>
                </a:solidFill>
                <a:effectLst>
                  <a:innerShdw blurRad="69850" dist="43180" dir="5400000">
                    <a:srgbClr val="000000">
                      <a:alpha val="65000"/>
                    </a:srgbClr>
                  </a:innerShdw>
                </a:effectLst>
              </a:rPr>
              <a:t>05 </a:t>
            </a:r>
            <a:r>
              <a:rPr lang="tr-TR" b="1" dirty="0" smtClean="0">
                <a:ln w="1905"/>
                <a:solidFill>
                  <a:srgbClr val="FFC000"/>
                </a:solidFill>
                <a:effectLst>
                  <a:innerShdw blurRad="69850" dist="43180" dir="5400000">
                    <a:srgbClr val="000000">
                      <a:alpha val="65000"/>
                    </a:srgbClr>
                  </a:innerShdw>
                </a:effectLst>
              </a:rPr>
              <a:t>DOĞAL, KÜLTÜREL </a:t>
            </a:r>
            <a:r>
              <a:rPr lang="tr-TR" b="1" dirty="0">
                <a:ln w="1905"/>
                <a:solidFill>
                  <a:srgbClr val="FFC000"/>
                </a:solidFill>
                <a:effectLst>
                  <a:innerShdw blurRad="69850" dist="43180" dir="5400000">
                    <a:srgbClr val="000000">
                      <a:alpha val="65000"/>
                    </a:srgbClr>
                  </a:innerShdw>
                </a:effectLst>
              </a:rPr>
              <a:t>VE TARİHİ ZENGİNLİKLERİMİZ</a:t>
            </a:r>
          </a:p>
        </p:txBody>
      </p:sp>
      <p:cxnSp>
        <p:nvCxnSpPr>
          <p:cNvPr id="40" name="Dirsek Bağlayıcısı 39"/>
          <p:cNvCxnSpPr/>
          <p:nvPr/>
        </p:nvCxnSpPr>
        <p:spPr>
          <a:xfrm flipV="1">
            <a:off x="6152321" y="2686442"/>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Metin kutusu 40"/>
          <p:cNvSpPr txBox="1"/>
          <p:nvPr/>
        </p:nvSpPr>
        <p:spPr>
          <a:xfrm>
            <a:off x="7406292" y="1982295"/>
            <a:ext cx="3114485" cy="756510"/>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06 YÖRESEL LEZZETLER/ KÜLTÜREL MİRAS</a:t>
            </a:r>
            <a:endParaRPr lang="tr-TR" b="1" dirty="0">
              <a:ln w="1905"/>
              <a:solidFill>
                <a:srgbClr val="FFC000"/>
              </a:solidFill>
              <a:effectLst>
                <a:innerShdw blurRad="69850" dist="43180" dir="5400000">
                  <a:srgbClr val="000000">
                    <a:alpha val="65000"/>
                  </a:srgbClr>
                </a:innerShdw>
              </a:effectLst>
            </a:endParaRPr>
          </a:p>
        </p:txBody>
      </p:sp>
      <p:cxnSp>
        <p:nvCxnSpPr>
          <p:cNvPr id="42" name="Dirsek Bağlayıcısı 41"/>
          <p:cNvCxnSpPr/>
          <p:nvPr/>
        </p:nvCxnSpPr>
        <p:spPr>
          <a:xfrm flipV="1">
            <a:off x="6152321" y="4088208"/>
            <a:ext cx="4958701" cy="350894"/>
          </a:xfrm>
          <a:prstGeom prst="bentConnector3">
            <a:avLst>
              <a:gd name="adj1" fmla="val 18624"/>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Metin kutusu 25"/>
          <p:cNvSpPr txBox="1"/>
          <p:nvPr/>
        </p:nvSpPr>
        <p:spPr>
          <a:xfrm>
            <a:off x="7596609" y="3602893"/>
            <a:ext cx="3114485"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UYGULAMALARIMIZ</a:t>
            </a:r>
            <a:endParaRPr lang="tr-TR" b="1" dirty="0">
              <a:ln w="1905"/>
              <a:solidFill>
                <a:srgbClr val="FFC000"/>
              </a:solidFill>
              <a:effectLst>
                <a:innerShdw blurRad="69850" dist="43180" dir="5400000">
                  <a:srgbClr val="000000">
                    <a:alpha val="65000"/>
                  </a:srgbClr>
                </a:innerShdw>
              </a:effectLst>
            </a:endParaRPr>
          </a:p>
        </p:txBody>
      </p:sp>
      <p:pic>
        <p:nvPicPr>
          <p:cNvPr id="2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52320" y="768883"/>
            <a:ext cx="923678" cy="70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52322" y="2314427"/>
            <a:ext cx="999619" cy="748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08681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AutoShape 2" descr="sudusen-selalesi"/>
          <p:cNvSpPr>
            <a:spLocks noChangeAspect="1" noChangeArrowheads="1"/>
          </p:cNvSpPr>
          <p:nvPr/>
        </p:nvSpPr>
        <p:spPr bwMode="auto">
          <a:xfrm>
            <a:off x="202140" y="-152051"/>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15" tIns="54557" rIns="109115" bIns="54557" numCol="1" anchor="t" anchorCtr="0" compatLnSpc="1">
            <a:prstTxWarp prst="textNoShape">
              <a:avLst/>
            </a:prstTxWarp>
          </a:bodyPr>
          <a:lstStyle/>
          <a:p>
            <a:endParaRPr lang="tr-TR"/>
          </a:p>
        </p:txBody>
      </p:sp>
      <p:sp>
        <p:nvSpPr>
          <p:cNvPr id="5" name="AutoShape 4" descr="sudusen-selalesi"/>
          <p:cNvSpPr>
            <a:spLocks noChangeAspect="1" noChangeArrowheads="1"/>
          </p:cNvSpPr>
          <p:nvPr/>
        </p:nvSpPr>
        <p:spPr bwMode="auto">
          <a:xfrm>
            <a:off x="400154" y="8357"/>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15" tIns="54557" rIns="109115" bIns="54557" numCol="1" anchor="t" anchorCtr="0" compatLnSpc="1">
            <a:prstTxWarp prst="textNoShape">
              <a:avLst/>
            </a:prstTxWarp>
          </a:bodyPr>
          <a:lstStyle/>
          <a:p>
            <a:endParaRPr lang="tr-TR"/>
          </a:p>
        </p:txBody>
      </p:sp>
      <p:sp>
        <p:nvSpPr>
          <p:cNvPr id="2" name="Dikdörtgen 1"/>
          <p:cNvSpPr/>
          <p:nvPr/>
        </p:nvSpPr>
        <p:spPr>
          <a:xfrm>
            <a:off x="1262405" y="329172"/>
            <a:ext cx="9636721" cy="371790"/>
          </a:xfrm>
          <a:prstGeom prst="rect">
            <a:avLst/>
          </a:prstGeom>
        </p:spPr>
        <p:txBody>
          <a:bodyPr wrap="square" lIns="109115" tIns="54557" rIns="109115" bIns="54557">
            <a:spAutoFit/>
          </a:bodyPr>
          <a:lstStyle/>
          <a:p>
            <a:pPr algn="ctr"/>
            <a:endParaRPr lang="tr-TR" sz="1700" cap="all" dirty="0">
              <a:solidFill>
                <a:schemeClr val="accent5">
                  <a:lumMod val="50000"/>
                </a:schemeClr>
              </a:solidFill>
            </a:endParaRPr>
          </a:p>
        </p:txBody>
      </p:sp>
      <p:sp>
        <p:nvSpPr>
          <p:cNvPr id="3" name="Dikdörtgen 2"/>
          <p:cNvSpPr/>
          <p:nvPr/>
        </p:nvSpPr>
        <p:spPr>
          <a:xfrm>
            <a:off x="598171" y="653124"/>
            <a:ext cx="6184301" cy="5021211"/>
          </a:xfrm>
          <a:prstGeom prst="rect">
            <a:avLst/>
          </a:prstGeom>
        </p:spPr>
        <p:txBody>
          <a:bodyPr wrap="square" lIns="109115" tIns="54557" rIns="109115" bIns="54557">
            <a:spAutoFit/>
          </a:bodyPr>
          <a:lstStyle/>
          <a:p>
            <a:r>
              <a:rPr lang="tr-TR" sz="1900" b="1" dirty="0">
                <a:solidFill>
                  <a:srgbClr val="FFC000"/>
                </a:solidFill>
              </a:rPr>
              <a:t>SİLLE</a:t>
            </a:r>
            <a:endParaRPr lang="tr-TR" sz="1900" dirty="0">
              <a:solidFill>
                <a:srgbClr val="FFC000"/>
              </a:solidFill>
            </a:endParaRPr>
          </a:p>
          <a:p>
            <a:r>
              <a:rPr lang="tr-TR" sz="1400" dirty="0"/>
              <a:t>Sille Konya ilinin 8 km kuzey batısında, antik bir Rum köyü. Burada bahsi geçen Rum Roma’ya ait anlamı taşımaktadır ve Ortodoks Türklerin de mübadele öncesi yaşadığı anlaşılmaktadır. Günümüzde Konya Selçuklu Belediyesi’ne bağlı bir mahalle ve baraj gölü bulunmaktadır. </a:t>
            </a:r>
            <a:br>
              <a:rPr lang="tr-TR" sz="1400" dirty="0"/>
            </a:br>
            <a:r>
              <a:rPr lang="tr-TR" sz="1400" dirty="0"/>
              <a:t>Arkeolojik veriler yerleşkenin 6000 yıl öncesinde kurulduğu yönündedir. İsmin kökeni konusunda çeşitli açıklamalar vardır. İlki Yunan mitolojisindeki Silen (Silene)' den geldiğidir. Yine '</a:t>
            </a:r>
            <a:r>
              <a:rPr lang="tr-TR" sz="1400" dirty="0" err="1"/>
              <a:t>Silenos</a:t>
            </a:r>
            <a:r>
              <a:rPr lang="tr-TR" sz="1400" dirty="0"/>
              <a:t>', kaynayıp, coşarak köpürüp akan su, kelimesinden türediği de kabul gören bir açıklamadır. </a:t>
            </a:r>
            <a:br>
              <a:rPr lang="tr-TR" sz="1400" dirty="0"/>
            </a:br>
            <a:r>
              <a:rPr lang="tr-TR" sz="1400" dirty="0"/>
              <a:t/>
            </a:r>
            <a:br>
              <a:rPr lang="tr-TR" sz="1400" dirty="0"/>
            </a:br>
            <a:r>
              <a:rPr lang="tr-TR" sz="1400" dirty="0"/>
              <a:t>Roma, Bizans, Kudüs yolu üzerinde yer aldığı için önemli bir dini merkez olmuştur. Dünyanın en eski ve en büyük manastırlarından biri olan Ak Manastır ("</a:t>
            </a:r>
            <a:r>
              <a:rPr lang="tr-TR" sz="1400" dirty="0" err="1"/>
              <a:t>Hagios</a:t>
            </a:r>
            <a:r>
              <a:rPr lang="tr-TR" sz="1400" dirty="0"/>
              <a:t> </a:t>
            </a:r>
            <a:r>
              <a:rPr lang="tr-TR" sz="1400" dirty="0" err="1"/>
              <a:t>Khariton</a:t>
            </a:r>
            <a:r>
              <a:rPr lang="tr-TR" sz="1400" dirty="0"/>
              <a:t> Manastırı", "</a:t>
            </a:r>
            <a:r>
              <a:rPr lang="tr-TR" sz="1400" dirty="0" err="1"/>
              <a:t>Deyr</a:t>
            </a:r>
            <a:r>
              <a:rPr lang="tr-TR" sz="1400" dirty="0"/>
              <a:t>-i Eflâtun") bu köydedir ve yaklaşık 800 yıl kesintisiz hizmet vermiştir. Ak Manastır Konya'da yaşayan Mevlevi dervişlerince de ziyaret edilmiş ve bahçesinde küçük bir de mescit yaptırılmıştır. Şimdilerde askeri alan içinde kaldığı için ziyarete kapalıdır.</a:t>
            </a:r>
          </a:p>
          <a:p>
            <a:r>
              <a:rPr lang="tr-TR" sz="1400" dirty="0"/>
              <a:t>Köyde yumuşak volkanik kayalara oyulmuş pek çok küçük kilise, Osmanlı mezar taşları ve günümüze kadar gelebilmiş Aya Elena kilisesi ziyaret edilebilir. Kilise, ilk Hıristiyan Bizans imparatoru Konstantin'in annesi Helena tarafından Michael </a:t>
            </a:r>
            <a:r>
              <a:rPr lang="tr-TR" sz="1400" dirty="0" err="1"/>
              <a:t>Archangelos</a:t>
            </a:r>
            <a:r>
              <a:rPr lang="tr-TR" sz="1400" dirty="0"/>
              <a:t> adına MS. 371'de inşa ettirilmiştir. </a:t>
            </a:r>
            <a:br>
              <a:rPr lang="tr-TR" sz="1400" dirty="0"/>
            </a:br>
            <a:r>
              <a:rPr lang="tr-TR" sz="1400" dirty="0"/>
              <a:t>Özgün yapısı son yıllarda zarar görse de günümüzde köy ve çevresi SİT alanı olarak kabul edilip koruma altındadır.</a:t>
            </a:r>
          </a:p>
        </p:txBody>
      </p:sp>
      <p:pic>
        <p:nvPicPr>
          <p:cNvPr id="8" name="Resim 7"/>
          <p:cNvPicPr/>
          <p:nvPr/>
        </p:nvPicPr>
        <p:blipFill>
          <a:blip r:embed="rId2"/>
          <a:stretch>
            <a:fillRect/>
          </a:stretch>
        </p:blipFill>
        <p:spPr>
          <a:xfrm>
            <a:off x="7092556" y="1304925"/>
            <a:ext cx="3806572" cy="37444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516876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1262405" y="729094"/>
            <a:ext cx="9262479" cy="371790"/>
          </a:xfrm>
          <a:prstGeom prst="rect">
            <a:avLst/>
          </a:prstGeom>
        </p:spPr>
        <p:txBody>
          <a:bodyPr wrap="square" lIns="109115" tIns="54557" rIns="109115" bIns="54557">
            <a:spAutoFit/>
          </a:bodyPr>
          <a:lstStyle/>
          <a:p>
            <a:pPr algn="ctr"/>
            <a:endParaRPr lang="tr-TR" sz="1700" dirty="0">
              <a:solidFill>
                <a:schemeClr val="accent5">
                  <a:lumMod val="50000"/>
                </a:schemeClr>
              </a:solidFill>
            </a:endParaRPr>
          </a:p>
        </p:txBody>
      </p:sp>
      <p:sp>
        <p:nvSpPr>
          <p:cNvPr id="3" name="Dikdörtgen 2"/>
          <p:cNvSpPr/>
          <p:nvPr/>
        </p:nvSpPr>
        <p:spPr>
          <a:xfrm>
            <a:off x="513922" y="891069"/>
            <a:ext cx="5145822" cy="4826842"/>
          </a:xfrm>
          <a:prstGeom prst="rect">
            <a:avLst/>
          </a:prstGeom>
        </p:spPr>
        <p:txBody>
          <a:bodyPr wrap="square" lIns="109115" tIns="54557" rIns="109115" bIns="54557">
            <a:spAutoFit/>
          </a:bodyPr>
          <a:lstStyle/>
          <a:p>
            <a:r>
              <a:rPr lang="tr-TR" sz="1900" b="1" dirty="0">
                <a:solidFill>
                  <a:srgbClr val="FFC000"/>
                </a:solidFill>
              </a:rPr>
              <a:t>ÇATALHÖYÜK</a:t>
            </a:r>
            <a:endParaRPr lang="tr-TR" sz="1400" dirty="0">
              <a:solidFill>
                <a:srgbClr val="FFC000"/>
              </a:solidFill>
            </a:endParaRPr>
          </a:p>
          <a:p>
            <a:r>
              <a:rPr lang="tr-TR" sz="1400" dirty="0"/>
              <a:t>Çatalhöyük, Güney Anadolu'da, M.Ö. 7500 yıllarına dayanan, çok geniş bir Cilalı Taş ve Bakır devri yerleşimidir. İnsanlık tarihinin ilk yerleşim yeri olarak kabul edilmektedir. Muhtemelen, bugüne kadar bulunmuş en eski ve en gelişmiş Cilalı Taş Devri yerleşim merkezidir. 1958 yılında James </a:t>
            </a:r>
            <a:r>
              <a:rPr lang="tr-TR" sz="1400" dirty="0" err="1"/>
              <a:t>Melleart</a:t>
            </a:r>
            <a:r>
              <a:rPr lang="tr-TR" sz="1400" dirty="0"/>
              <a:t> tarafından keşfedilmiş, ilk kazıları 1961-1963 ve 1965 yıllarında yapılmıştır. 1993'te yeniden başlayan ve günümüze kadar devam eden kazılar </a:t>
            </a:r>
            <a:r>
              <a:rPr lang="tr-TR" sz="1400" dirty="0" err="1"/>
              <a:t>Ian</a:t>
            </a:r>
            <a:r>
              <a:rPr lang="tr-TR" sz="1400" dirty="0"/>
              <a:t> </a:t>
            </a:r>
            <a:r>
              <a:rPr lang="tr-TR" sz="1400" dirty="0" err="1"/>
              <a:t>hodder</a:t>
            </a:r>
            <a:r>
              <a:rPr lang="tr-TR" sz="1400" dirty="0"/>
              <a:t> tarafından yönetilmektedir.</a:t>
            </a:r>
          </a:p>
          <a:p>
            <a:r>
              <a:rPr lang="tr-TR" sz="1400" dirty="0"/>
              <a:t>Günümüz Konya Şehri'nin güneydoğusunda, </a:t>
            </a:r>
            <a:r>
              <a:rPr lang="tr-TR" sz="1400" dirty="0" err="1"/>
              <a:t>Hasandağı'nın</a:t>
            </a:r>
            <a:r>
              <a:rPr lang="tr-TR" sz="1400" dirty="0"/>
              <a:t> yaklaşık olarak 136 kilometre uzağında, Konya Ovası'na hakim </a:t>
            </a:r>
            <a:r>
              <a:rPr lang="tr-TR" sz="1400" dirty="0" err="1"/>
              <a:t>buğdaylık</a:t>
            </a:r>
            <a:r>
              <a:rPr lang="tr-TR" sz="1400" dirty="0"/>
              <a:t> arazide bulunmaktadır.</a:t>
            </a:r>
          </a:p>
          <a:p>
            <a:r>
              <a:rPr lang="tr-TR" sz="1400" dirty="0"/>
              <a:t>Doğu yerleşimini, en son Cilalı Taş Devri sırasında ovadan 20 metre yüksekliğe kadar ulaşan bir yerleşim birimi oluşturmaktadır. Ayrıca, batıya doğru da ufak bir yerleşim birimi ve birkaç yüz metre doğuya doğru da bir Bizans yerleşimi bulunmaktadır.</a:t>
            </a:r>
          </a:p>
          <a:p>
            <a:r>
              <a:rPr lang="tr-TR" sz="1400" dirty="0"/>
              <a:t>Tarih öncesi yerleşim birimleri Gümüş Çağı'ndan önce terk edilmiştir. Bir zamanlar iki yerleşim birimi arasında Çarşamba Nehri'nin bir kanalı akmaktadır, ve yerleşim birimleri, ilk tarım zamanlarında elverişli sayılabilecek alüvyonlu toprak üzerine kurulmuştur. Evlerin girişleri üst kısımlarında bulunmaktadır</a:t>
            </a:r>
            <a:r>
              <a:rPr lang="tr-TR" sz="1400" dirty="0">
                <a:solidFill>
                  <a:srgbClr val="0070C0"/>
                </a:solidFill>
              </a:rPr>
              <a:t>.</a:t>
            </a:r>
          </a:p>
        </p:txBody>
      </p:sp>
      <p:pic>
        <p:nvPicPr>
          <p:cNvPr id="6" name="Resim 5"/>
          <p:cNvPicPr/>
          <p:nvPr/>
        </p:nvPicPr>
        <p:blipFill>
          <a:blip r:embed="rId2"/>
          <a:stretch>
            <a:fillRect/>
          </a:stretch>
        </p:blipFill>
        <p:spPr>
          <a:xfrm>
            <a:off x="6626318" y="1438995"/>
            <a:ext cx="4313629" cy="413082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331989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Konya Pilavı - Sufi Restaura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4676" y="2508315"/>
            <a:ext cx="2362097" cy="142208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 name="AutoShape 8" descr="blob:https://web.whatsapp.com/f39006f3-09ab-4dcb-9929-23c047e0f927"/>
          <p:cNvSpPr>
            <a:spLocks noChangeAspect="1" noChangeArrowheads="1"/>
          </p:cNvSpPr>
          <p:nvPr/>
        </p:nvSpPr>
        <p:spPr bwMode="auto">
          <a:xfrm>
            <a:off x="202140" y="-152052"/>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24" tIns="54562" rIns="109124" bIns="54562" numCol="1" anchor="t" anchorCtr="0" compatLnSpc="1">
            <a:prstTxWarp prst="textNoShape">
              <a:avLst/>
            </a:prstTxWarp>
          </a:bodyPr>
          <a:lstStyle/>
          <a:p>
            <a:pPr defTabSz="1091242"/>
            <a:endParaRPr lang="tr-TR">
              <a:solidFill>
                <a:prstClr val="black"/>
              </a:solidFill>
            </a:endParaRPr>
          </a:p>
        </p:txBody>
      </p:sp>
      <p:sp>
        <p:nvSpPr>
          <p:cNvPr id="3" name="AutoShape 10" descr="blob:https://web.whatsapp.com/f39006f3-09ab-4dcb-9929-23c047e0f927"/>
          <p:cNvSpPr>
            <a:spLocks noChangeAspect="1" noChangeArrowheads="1"/>
          </p:cNvSpPr>
          <p:nvPr/>
        </p:nvSpPr>
        <p:spPr bwMode="auto">
          <a:xfrm>
            <a:off x="400154" y="8356"/>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24" tIns="54562" rIns="109124" bIns="54562" numCol="1" anchor="t" anchorCtr="0" compatLnSpc="1">
            <a:prstTxWarp prst="textNoShape">
              <a:avLst/>
            </a:prstTxWarp>
          </a:bodyPr>
          <a:lstStyle/>
          <a:p>
            <a:pPr defTabSz="1091242"/>
            <a:endParaRPr lang="tr-TR">
              <a:solidFill>
                <a:prstClr val="black"/>
              </a:solidFill>
            </a:endParaRPr>
          </a:p>
        </p:txBody>
      </p:sp>
      <p:pic>
        <p:nvPicPr>
          <p:cNvPr id="1037" name="Picture 13" descr="Konya'nın en meşhur yemekleri! Bu 5 yemeği yemeden Konya'dan gitmey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7158" y="4693868"/>
            <a:ext cx="2362097" cy="119383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9" name="Picture 15" descr="Konya oven kebab, tandoori kebab. Turkish name; Konya furun or firin kebabi,  tandir kebabi Stock Photo by esindeniz"/>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8170" y="4702719"/>
            <a:ext cx="2298049" cy="11802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5" name="AutoShape 17" descr="Höşmerim Tatlısı (Konya Usulü) Tarifi, Nasıl Yapılır? - Yemek Tarifleri"/>
          <p:cNvSpPr>
            <a:spLocks noChangeAspect="1" noChangeArrowheads="1"/>
          </p:cNvSpPr>
          <p:nvPr/>
        </p:nvSpPr>
        <p:spPr bwMode="auto">
          <a:xfrm>
            <a:off x="598168" y="168764"/>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24" tIns="54562" rIns="109124" bIns="54562" numCol="1" anchor="t" anchorCtr="0" compatLnSpc="1">
            <a:prstTxWarp prst="textNoShape">
              <a:avLst/>
            </a:prstTxWarp>
          </a:bodyPr>
          <a:lstStyle/>
          <a:p>
            <a:pPr defTabSz="1091242"/>
            <a:endParaRPr lang="tr-TR">
              <a:solidFill>
                <a:prstClr val="black"/>
              </a:solidFill>
            </a:endParaRPr>
          </a:p>
        </p:txBody>
      </p:sp>
      <p:sp>
        <p:nvSpPr>
          <p:cNvPr id="6" name="AutoShape 19" descr="Höşmerim Tatlısı (Konya Usulü) Tarifi, Nasıl Yapılır? - Yemek Tarifleri"/>
          <p:cNvSpPr>
            <a:spLocks noChangeAspect="1" noChangeArrowheads="1"/>
          </p:cNvSpPr>
          <p:nvPr/>
        </p:nvSpPr>
        <p:spPr bwMode="auto">
          <a:xfrm>
            <a:off x="796182" y="329172"/>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24" tIns="54562" rIns="109124" bIns="54562" numCol="1" anchor="t" anchorCtr="0" compatLnSpc="1">
            <a:prstTxWarp prst="textNoShape">
              <a:avLst/>
            </a:prstTxWarp>
          </a:bodyPr>
          <a:lstStyle/>
          <a:p>
            <a:pPr defTabSz="1091242"/>
            <a:endParaRPr lang="tr-TR">
              <a:solidFill>
                <a:prstClr val="black"/>
              </a:solidFill>
            </a:endParaRPr>
          </a:p>
        </p:txBody>
      </p:sp>
      <p:pic>
        <p:nvPicPr>
          <p:cNvPr id="1044" name="Picture 20" descr="C:\Users\pc\OneDrive\Masaüstü\hş.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4593" y="2563308"/>
            <a:ext cx="2344566" cy="136709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AutoShape 22" descr="SAC ARASI TATLISI – KONYA HANEDAN FIRIN KEBABI"/>
          <p:cNvSpPr>
            <a:spLocks noChangeAspect="1" noChangeArrowheads="1"/>
          </p:cNvSpPr>
          <p:nvPr/>
        </p:nvSpPr>
        <p:spPr bwMode="auto">
          <a:xfrm>
            <a:off x="994196" y="489580"/>
            <a:ext cx="396028" cy="320817"/>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09124" tIns="54562" rIns="109124" bIns="54562" numCol="1" anchor="t" anchorCtr="0" compatLnSpc="1">
            <a:prstTxWarp prst="textNoShape">
              <a:avLst/>
            </a:prstTxWarp>
          </a:bodyPr>
          <a:lstStyle/>
          <a:p>
            <a:pPr defTabSz="1091242"/>
            <a:endParaRPr lang="tr-TR">
              <a:solidFill>
                <a:prstClr val="black"/>
              </a:solidFill>
            </a:endParaRPr>
          </a:p>
        </p:txBody>
      </p:sp>
      <p:pic>
        <p:nvPicPr>
          <p:cNvPr id="7" name="Picture 2" descr="C:\Users\pc\OneDrive\Masaüstü\arabasi_h33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24309" y="4652864"/>
            <a:ext cx="2234850" cy="127584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7" name="Picture 3" descr="C:\Users\pc\OneDrive\Masaüstü\sacarasi_h333.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0511" y="2563309"/>
            <a:ext cx="2255706" cy="13629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9" name="Dikdörtgen 8"/>
          <p:cNvSpPr/>
          <p:nvPr/>
        </p:nvSpPr>
        <p:spPr>
          <a:xfrm>
            <a:off x="991298" y="4059766"/>
            <a:ext cx="1348124" cy="433355"/>
          </a:xfrm>
          <a:prstGeom prst="rect">
            <a:avLst/>
          </a:prstGeom>
        </p:spPr>
        <p:txBody>
          <a:bodyPr wrap="none" lIns="109124" tIns="54562" rIns="109124" bIns="54562">
            <a:spAutoFit/>
          </a:bodyPr>
          <a:lstStyle/>
          <a:p>
            <a:pPr defTabSz="1091242"/>
            <a:r>
              <a:rPr lang="tr-TR" dirty="0">
                <a:solidFill>
                  <a:prstClr val="black"/>
                </a:solidFill>
              </a:rPr>
              <a:t>SAC ARASI</a:t>
            </a:r>
          </a:p>
        </p:txBody>
      </p:sp>
      <p:sp>
        <p:nvSpPr>
          <p:cNvPr id="10" name="Dikdörtgen 9"/>
          <p:cNvSpPr/>
          <p:nvPr/>
        </p:nvSpPr>
        <p:spPr>
          <a:xfrm>
            <a:off x="3420195" y="4033764"/>
            <a:ext cx="2032991" cy="433355"/>
          </a:xfrm>
          <a:prstGeom prst="rect">
            <a:avLst/>
          </a:prstGeom>
        </p:spPr>
        <p:txBody>
          <a:bodyPr wrap="none" lIns="109124" tIns="54562" rIns="109124" bIns="54562">
            <a:spAutoFit/>
          </a:bodyPr>
          <a:lstStyle/>
          <a:p>
            <a:pPr defTabSz="1091242"/>
            <a:r>
              <a:rPr lang="tr-TR" dirty="0">
                <a:solidFill>
                  <a:prstClr val="black"/>
                </a:solidFill>
              </a:rPr>
              <a:t>BAMYA ÇORBASI</a:t>
            </a:r>
          </a:p>
        </p:txBody>
      </p:sp>
      <p:sp>
        <p:nvSpPr>
          <p:cNvPr id="11" name="Dikdörtgen 10"/>
          <p:cNvSpPr/>
          <p:nvPr/>
        </p:nvSpPr>
        <p:spPr>
          <a:xfrm>
            <a:off x="640512" y="5985265"/>
            <a:ext cx="1881475" cy="433355"/>
          </a:xfrm>
          <a:prstGeom prst="rect">
            <a:avLst/>
          </a:prstGeom>
        </p:spPr>
        <p:txBody>
          <a:bodyPr wrap="none" lIns="109124" tIns="54562" rIns="109124" bIns="54562">
            <a:spAutoFit/>
          </a:bodyPr>
          <a:lstStyle/>
          <a:p>
            <a:pPr defTabSz="1091242"/>
            <a:r>
              <a:rPr lang="tr-TR" dirty="0">
                <a:solidFill>
                  <a:prstClr val="black"/>
                </a:solidFill>
              </a:rPr>
              <a:t>TANDIR KEBABI</a:t>
            </a:r>
          </a:p>
        </p:txBody>
      </p:sp>
      <p:pic>
        <p:nvPicPr>
          <p:cNvPr id="1028" name="Picture 4" descr="C:\Users\pc\OneDrive\Masaüstü\pilav_h333.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875880" y="2563307"/>
            <a:ext cx="1965927" cy="127325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29" name="Picture 5" descr="C:\Users\pc\OneDrive\Masaüstü\dilber_h333.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22414" y="4584925"/>
            <a:ext cx="1900421" cy="13027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5940426" y="4023236"/>
            <a:ext cx="2776181" cy="433355"/>
          </a:xfrm>
          <a:prstGeom prst="rect">
            <a:avLst/>
          </a:prstGeom>
        </p:spPr>
        <p:txBody>
          <a:bodyPr wrap="square" lIns="109124" tIns="54562" rIns="109124" bIns="54562">
            <a:spAutoFit/>
          </a:bodyPr>
          <a:lstStyle/>
          <a:p>
            <a:pPr defTabSz="1091242"/>
            <a:r>
              <a:rPr lang="tr-TR" dirty="0">
                <a:solidFill>
                  <a:prstClr val="black"/>
                </a:solidFill>
              </a:rPr>
              <a:t>HÖŞMERİM HELVASI</a:t>
            </a:r>
          </a:p>
        </p:txBody>
      </p:sp>
      <p:sp>
        <p:nvSpPr>
          <p:cNvPr id="13" name="Dikdörtgen 12"/>
          <p:cNvSpPr/>
          <p:nvPr/>
        </p:nvSpPr>
        <p:spPr>
          <a:xfrm>
            <a:off x="3698846" y="5985265"/>
            <a:ext cx="1437059" cy="433355"/>
          </a:xfrm>
          <a:prstGeom prst="rect">
            <a:avLst/>
          </a:prstGeom>
        </p:spPr>
        <p:txBody>
          <a:bodyPr wrap="none" lIns="109124" tIns="54562" rIns="109124" bIns="54562">
            <a:spAutoFit/>
          </a:bodyPr>
          <a:lstStyle/>
          <a:p>
            <a:pPr defTabSz="1091242"/>
            <a:r>
              <a:rPr lang="tr-TR" dirty="0">
                <a:solidFill>
                  <a:prstClr val="black"/>
                </a:solidFill>
              </a:rPr>
              <a:t>ETLİEKMEK</a:t>
            </a:r>
          </a:p>
        </p:txBody>
      </p:sp>
      <p:sp>
        <p:nvSpPr>
          <p:cNvPr id="14" name="Dikdörtgen 13"/>
          <p:cNvSpPr/>
          <p:nvPr/>
        </p:nvSpPr>
        <p:spPr>
          <a:xfrm>
            <a:off x="6167594" y="6026370"/>
            <a:ext cx="2182840" cy="433355"/>
          </a:xfrm>
          <a:prstGeom prst="rect">
            <a:avLst/>
          </a:prstGeom>
        </p:spPr>
        <p:txBody>
          <a:bodyPr wrap="none" lIns="109124" tIns="54562" rIns="109124" bIns="54562">
            <a:spAutoFit/>
          </a:bodyPr>
          <a:lstStyle/>
          <a:p>
            <a:pPr defTabSz="1091242"/>
            <a:r>
              <a:rPr lang="tr-TR" dirty="0">
                <a:solidFill>
                  <a:prstClr val="black"/>
                </a:solidFill>
              </a:rPr>
              <a:t>ARABAŞI ÇORBASI</a:t>
            </a:r>
          </a:p>
        </p:txBody>
      </p:sp>
      <p:sp>
        <p:nvSpPr>
          <p:cNvPr id="15" name="Dikdörtgen 14"/>
          <p:cNvSpPr/>
          <p:nvPr/>
        </p:nvSpPr>
        <p:spPr>
          <a:xfrm>
            <a:off x="9121478" y="4023236"/>
            <a:ext cx="1709954" cy="433355"/>
          </a:xfrm>
          <a:prstGeom prst="rect">
            <a:avLst/>
          </a:prstGeom>
        </p:spPr>
        <p:txBody>
          <a:bodyPr wrap="none" lIns="109124" tIns="54562" rIns="109124" bIns="54562">
            <a:spAutoFit/>
          </a:bodyPr>
          <a:lstStyle/>
          <a:p>
            <a:pPr defTabSz="1091242"/>
            <a:r>
              <a:rPr lang="tr-TR" dirty="0">
                <a:solidFill>
                  <a:prstClr val="black"/>
                </a:solidFill>
              </a:rPr>
              <a:t>KONYA PİLAVI</a:t>
            </a:r>
          </a:p>
        </p:txBody>
      </p:sp>
      <p:sp>
        <p:nvSpPr>
          <p:cNvPr id="16" name="Dikdörtgen 15"/>
          <p:cNvSpPr/>
          <p:nvPr/>
        </p:nvSpPr>
        <p:spPr>
          <a:xfrm>
            <a:off x="9121479" y="6019267"/>
            <a:ext cx="1940850" cy="433355"/>
          </a:xfrm>
          <a:prstGeom prst="rect">
            <a:avLst/>
          </a:prstGeom>
        </p:spPr>
        <p:txBody>
          <a:bodyPr wrap="none" lIns="109124" tIns="54562" rIns="109124" bIns="54562">
            <a:spAutoFit/>
          </a:bodyPr>
          <a:lstStyle/>
          <a:p>
            <a:pPr defTabSz="1091242"/>
            <a:r>
              <a:rPr lang="tr-TR" dirty="0">
                <a:solidFill>
                  <a:prstClr val="black"/>
                </a:solidFill>
              </a:rPr>
              <a:t>DİLBER DUDAĞI</a:t>
            </a:r>
          </a:p>
        </p:txBody>
      </p:sp>
      <p:sp>
        <p:nvSpPr>
          <p:cNvPr id="17" name="Başlık 16"/>
          <p:cNvSpPr>
            <a:spLocks noGrp="1"/>
          </p:cNvSpPr>
          <p:nvPr>
            <p:ph type="title"/>
          </p:nvPr>
        </p:nvSpPr>
        <p:spPr>
          <a:xfrm>
            <a:off x="2749003" y="489580"/>
            <a:ext cx="5553575" cy="1111733"/>
          </a:xfrm>
        </p:spPr>
        <p:txBody>
          <a:bodyPr>
            <a:normAutofit/>
          </a:bodyPr>
          <a:lstStyle/>
          <a:p>
            <a:r>
              <a:rPr lang="tr-TR" dirty="0" smtClean="0">
                <a:solidFill>
                  <a:srgbClr val="FFC000"/>
                </a:solidFill>
              </a:rPr>
              <a:t>KONYA YÖRESEL LEZZETLERİ</a:t>
            </a:r>
            <a:endParaRPr lang="tr-TR" dirty="0">
              <a:solidFill>
                <a:srgbClr val="FFC000"/>
              </a:solidFill>
            </a:endParaRPr>
          </a:p>
        </p:txBody>
      </p:sp>
    </p:spTree>
    <p:extLst>
      <p:ext uri="{BB962C8B-B14F-4D97-AF65-F5344CB8AC3E}">
        <p14:creationId xmlns:p14="http://schemas.microsoft.com/office/powerpoint/2010/main" val="171559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Metin kutusu 9"/>
          <p:cNvSpPr txBox="1"/>
          <p:nvPr/>
        </p:nvSpPr>
        <p:spPr>
          <a:xfrm>
            <a:off x="3456253" y="897612"/>
            <a:ext cx="3888432" cy="433345"/>
          </a:xfrm>
          <a:prstGeom prst="rect">
            <a:avLst/>
          </a:prstGeom>
          <a:noFill/>
        </p:spPr>
        <p:txBody>
          <a:bodyPr wrap="square" lIns="109115" tIns="54557" rIns="109115" bIns="54557" rtlCol="0">
            <a:spAutoFit/>
          </a:bodyPr>
          <a:lstStyle/>
          <a:p>
            <a:r>
              <a:rPr lang="tr-TR" b="1" dirty="0" smtClean="0">
                <a:ln w="1905"/>
                <a:solidFill>
                  <a:srgbClr val="FFC000"/>
                </a:solidFill>
                <a:effectLst>
                  <a:innerShdw blurRad="69850" dist="43180" dir="5400000">
                    <a:srgbClr val="000000">
                      <a:alpha val="65000"/>
                    </a:srgbClr>
                  </a:innerShdw>
                </a:effectLst>
              </a:rPr>
              <a:t>UYGULAMALARIMIZ</a:t>
            </a:r>
            <a:endParaRPr lang="tr-TR" b="1" dirty="0">
              <a:ln w="1905"/>
              <a:solidFill>
                <a:srgbClr val="FFC000"/>
              </a:solidFill>
              <a:effectLst>
                <a:innerShdw blurRad="69850" dist="43180" dir="5400000">
                  <a:srgbClr val="000000">
                    <a:alpha val="65000"/>
                  </a:srgbClr>
                </a:innerShdw>
              </a:effectLst>
            </a:endParaRPr>
          </a:p>
        </p:txBody>
      </p:sp>
      <p:sp>
        <p:nvSpPr>
          <p:cNvPr id="2" name="Dikdörtgen 1"/>
          <p:cNvSpPr/>
          <p:nvPr/>
        </p:nvSpPr>
        <p:spPr>
          <a:xfrm>
            <a:off x="1475929" y="1530899"/>
            <a:ext cx="8784976" cy="4487128"/>
          </a:xfrm>
          <a:prstGeom prst="rect">
            <a:avLst/>
          </a:prstGeom>
        </p:spPr>
        <p:txBody>
          <a:bodyPr wrap="square" lIns="91424" tIns="45712" rIns="91424" bIns="45712">
            <a:spAutoFit/>
          </a:bodyPr>
          <a:lstStyle/>
          <a:p>
            <a:pPr algn="just"/>
            <a:r>
              <a:rPr lang="en-US" sz="2000" b="1" dirty="0">
                <a:cs typeface="Arial" pitchFamily="34" charset="0"/>
              </a:rPr>
              <a:t>» </a:t>
            </a:r>
            <a:r>
              <a:rPr lang="tr-TR" sz="2000" dirty="0"/>
              <a:t>Şehir gezisi sırasında misafirlerimize bisiklet veya toplu taşıma araçlarını kullanmaları önerilmekte ve güzergâhlar konusunda bilgilendirilme yapılmaktadır.</a:t>
            </a:r>
          </a:p>
          <a:p>
            <a:pPr algn="just"/>
            <a:r>
              <a:rPr lang="en-US" sz="2000" b="1" dirty="0">
                <a:cs typeface="Arial" pitchFamily="34" charset="0"/>
              </a:rPr>
              <a:t>» </a:t>
            </a:r>
            <a:r>
              <a:rPr lang="tr-TR" sz="2000" dirty="0"/>
              <a:t>Geri dönüşüm atıkları için genel mekânlara geri dönüşüm kutuları yerleştirilmiştir.</a:t>
            </a:r>
          </a:p>
          <a:p>
            <a:pPr algn="just"/>
            <a:r>
              <a:rPr lang="en-US" sz="2000" b="1" dirty="0">
                <a:cs typeface="Arial" pitchFamily="34" charset="0"/>
              </a:rPr>
              <a:t>» </a:t>
            </a:r>
            <a:r>
              <a:rPr lang="tr-TR" sz="2000" dirty="0"/>
              <a:t>Misafir odalarında yer alan mini barlar ısınmayı engellemek amacıyla doğrudan güneş ışığı almayacak şekilde konumlandırılmıştır.</a:t>
            </a:r>
          </a:p>
          <a:p>
            <a:pPr algn="just"/>
            <a:r>
              <a:rPr lang="en-US" sz="2000" b="1" dirty="0">
                <a:cs typeface="Arial" pitchFamily="34" charset="0"/>
              </a:rPr>
              <a:t>» </a:t>
            </a:r>
            <a:r>
              <a:rPr lang="tr-TR" sz="2000" dirty="0"/>
              <a:t>Otelimizin odalarında kullanılan mini barlar ve televizyonlar düşük enerji tüketimlid</a:t>
            </a:r>
            <a:r>
              <a:rPr lang="tr-TR" sz="2000" dirty="0">
                <a:solidFill>
                  <a:schemeClr val="tx2">
                    <a:lumMod val="75000"/>
                  </a:schemeClr>
                </a:solidFill>
              </a:rPr>
              <a:t>ir.</a:t>
            </a:r>
          </a:p>
          <a:p>
            <a:pPr algn="just"/>
            <a:r>
              <a:rPr lang="en-US" sz="2000" b="1" dirty="0">
                <a:cs typeface="Arial" pitchFamily="34" charset="0"/>
              </a:rPr>
              <a:t>» </a:t>
            </a:r>
            <a:r>
              <a:rPr lang="tr-TR" sz="2000" dirty="0"/>
              <a:t>Misafirlerimizin talepleri doğrultusunda havlu ve çarşaf değişimleri gerçekleştirilmekte ve bu konuda misafirlerimize bilgi verilmektedir. </a:t>
            </a:r>
          </a:p>
          <a:p>
            <a:pPr algn="just"/>
            <a:r>
              <a:rPr lang="en-US" sz="2000" b="1" dirty="0">
                <a:cs typeface="Arial" pitchFamily="34" charset="0"/>
              </a:rPr>
              <a:t>» </a:t>
            </a:r>
            <a:r>
              <a:rPr lang="tr-TR" sz="2000" dirty="0"/>
              <a:t>Aydınlatma sistemlerimizin tasarruflu ampuller ve </a:t>
            </a:r>
            <a:r>
              <a:rPr lang="tr-TR" sz="2000" dirty="0" err="1"/>
              <a:t>led</a:t>
            </a:r>
            <a:r>
              <a:rPr lang="tr-TR" sz="2000" dirty="0"/>
              <a:t> aydınlatma tercih edilmiştir.</a:t>
            </a:r>
          </a:p>
          <a:p>
            <a:pPr algn="just"/>
            <a:r>
              <a:rPr lang="en-US" sz="2000" b="1" dirty="0">
                <a:cs typeface="Arial" pitchFamily="34" charset="0"/>
              </a:rPr>
              <a:t>» </a:t>
            </a:r>
            <a:r>
              <a:rPr lang="tr-TR" sz="2000" dirty="0"/>
              <a:t>Yerel ekonomiye olan katkımızın farkındayız, bu sebeple tedarik edilen ürünlerin çok büyük bir kısmı yerel pazardan tedarik edilmektedir.</a:t>
            </a:r>
          </a:p>
          <a:p>
            <a:pPr marL="342841" indent="-342841" algn="just">
              <a:buFont typeface="Arial" pitchFamily="34" charset="0"/>
              <a:buChar char="•"/>
            </a:pPr>
            <a:endParaRPr lang="tr-TR" sz="2000" dirty="0">
              <a:solidFill>
                <a:schemeClr val="tx2">
                  <a:lumMod val="75000"/>
                </a:schemeClr>
              </a:solidFill>
            </a:endParaRPr>
          </a:p>
        </p:txBody>
      </p:sp>
    </p:spTree>
    <p:extLst>
      <p:ext uri="{BB962C8B-B14F-4D97-AF65-F5344CB8AC3E}">
        <p14:creationId xmlns:p14="http://schemas.microsoft.com/office/powerpoint/2010/main" val="38110736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a:off x="971875" y="368822"/>
            <a:ext cx="8208912" cy="5724628"/>
          </a:xfrm>
          <a:prstGeom prst="rect">
            <a:avLst/>
          </a:prstGeom>
        </p:spPr>
        <p:txBody>
          <a:bodyPr wrap="square" lIns="91424" tIns="45712" rIns="91424" bIns="45712">
            <a:spAutoFit/>
          </a:bodyPr>
          <a:lstStyle/>
          <a:p>
            <a:pPr algn="ctr"/>
            <a:r>
              <a:rPr lang="tr-TR" dirty="0">
                <a:solidFill>
                  <a:srgbClr val="FFC000"/>
                </a:solidFill>
                <a:latin typeface="Bahnschrift SemiBold SemiConden" pitchFamily="34" charset="0"/>
              </a:rPr>
              <a:t>PAYDAŞLARIMIZLA İLETİŞİM YOLLARIMIZ</a:t>
            </a:r>
          </a:p>
          <a:p>
            <a:pPr algn="ctr"/>
            <a:endParaRPr lang="tr-TR" dirty="0">
              <a:solidFill>
                <a:srgbClr val="FFC000"/>
              </a:solidFill>
              <a:latin typeface="Bahnschrift SemiBold SemiConden" pitchFamily="34" charset="0"/>
            </a:endParaRPr>
          </a:p>
          <a:p>
            <a:r>
              <a:rPr lang="tr-TR" sz="1800" dirty="0">
                <a:solidFill>
                  <a:srgbClr val="FFC000"/>
                </a:solidFill>
              </a:rPr>
              <a:t>Çalışanlarımız ile</a:t>
            </a:r>
          </a:p>
          <a:p>
            <a:r>
              <a:rPr lang="tr-TR" sz="1800" dirty="0"/>
              <a:t>Birebir görüşmeler, grup toplantıları, eğitimler, performans değerlendirmeleri, kariyer geliştirme toplantıları, faaliyet raporları</a:t>
            </a:r>
          </a:p>
          <a:p>
            <a:endParaRPr lang="tr-TR" sz="1800" dirty="0"/>
          </a:p>
          <a:p>
            <a:r>
              <a:rPr lang="tr-TR" sz="1800" dirty="0"/>
              <a:t>Misafirlerimiz ile</a:t>
            </a:r>
          </a:p>
          <a:p>
            <a:r>
              <a:rPr lang="tr-TR" sz="1800" dirty="0"/>
              <a:t>Birebir görüşmeler, anketler, sosyal medya</a:t>
            </a:r>
          </a:p>
          <a:p>
            <a:endParaRPr lang="tr-TR" sz="1800" dirty="0"/>
          </a:p>
          <a:p>
            <a:r>
              <a:rPr lang="tr-TR" sz="1800" dirty="0"/>
              <a:t>Tedarikçilerimiz ile</a:t>
            </a:r>
          </a:p>
          <a:p>
            <a:r>
              <a:rPr lang="tr-TR" sz="1800" dirty="0"/>
              <a:t>Birebir görüşmeler, tedarikçi değerlendirmeleri, toplantılar</a:t>
            </a:r>
          </a:p>
          <a:p>
            <a:endParaRPr lang="tr-TR" sz="1800" dirty="0"/>
          </a:p>
          <a:p>
            <a:r>
              <a:rPr lang="tr-TR" sz="1800" dirty="0"/>
              <a:t>Yerel Topluluklar ile</a:t>
            </a:r>
          </a:p>
          <a:p>
            <a:r>
              <a:rPr lang="tr-TR" sz="1800" dirty="0"/>
              <a:t>Sosyal projeler, faaliyet raporları, toplantılar, sosyal medya</a:t>
            </a:r>
          </a:p>
          <a:p>
            <a:endParaRPr lang="tr-TR" sz="1800" dirty="0"/>
          </a:p>
          <a:p>
            <a:r>
              <a:rPr lang="tr-TR" sz="1800" dirty="0"/>
              <a:t>Kamu Kuruluşları ile</a:t>
            </a:r>
          </a:p>
          <a:p>
            <a:r>
              <a:rPr lang="tr-TR" sz="1800" dirty="0"/>
              <a:t>Toplantılar, faaliyet raporları</a:t>
            </a:r>
          </a:p>
          <a:p>
            <a:endParaRPr lang="tr-TR" sz="1800" dirty="0"/>
          </a:p>
          <a:p>
            <a:r>
              <a:rPr lang="tr-TR" sz="1800" dirty="0"/>
              <a:t>Liseler ve üniversiteler ile</a:t>
            </a:r>
          </a:p>
          <a:p>
            <a:r>
              <a:rPr lang="tr-TR" sz="1800" dirty="0"/>
              <a:t>Stajyer programı, konferans-toplantı katılım</a:t>
            </a:r>
            <a:r>
              <a:rPr lang="tr-TR" sz="1800" b="1" dirty="0"/>
              <a:t>ı</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6689" y="5307654"/>
            <a:ext cx="3276600" cy="157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28159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2"/>
          <p:cNvSpPr txBox="1">
            <a:spLocks/>
          </p:cNvSpPr>
          <p:nvPr/>
        </p:nvSpPr>
        <p:spPr>
          <a:xfrm>
            <a:off x="1043883" y="512839"/>
            <a:ext cx="9919859" cy="2703258"/>
          </a:xfrm>
          <a:prstGeom prst="rect">
            <a:avLst/>
          </a:prstGeom>
          <a:effectLst/>
        </p:spPr>
        <p:txBody>
          <a:bodyPr vert="horz" lIns="109115" tIns="54557" rIns="109115" bIns="54557" rtlCol="0" anchor="t">
            <a:normAutofit fontScale="97500"/>
          </a:bodyPr>
          <a:lstStyle>
            <a:lvl1pPr algn="l"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5155" algn="ctr">
              <a:lnSpc>
                <a:spcPct val="150000"/>
              </a:lnSpc>
            </a:pPr>
            <a:r>
              <a:rPr lang="tr-TR" sz="2900" b="1" spc="-6" dirty="0">
                <a:solidFill>
                  <a:srgbClr val="FFC000"/>
                </a:solidFill>
                <a:latin typeface="Trebuchet MS"/>
                <a:cs typeface="Trebuchet MS"/>
              </a:rPr>
              <a:t>SÜRDÜREBİLİRLİK </a:t>
            </a:r>
            <a:r>
              <a:rPr lang="tr-TR" sz="2900" b="1" spc="-12" dirty="0">
                <a:solidFill>
                  <a:srgbClr val="FFC000"/>
                </a:solidFill>
                <a:latin typeface="Trebuchet MS"/>
                <a:cs typeface="Trebuchet MS"/>
              </a:rPr>
              <a:t>KONUSUNDA </a:t>
            </a:r>
            <a:r>
              <a:rPr lang="tr-TR" sz="2900" b="1" spc="-6" dirty="0">
                <a:solidFill>
                  <a:srgbClr val="FFC000"/>
                </a:solidFill>
                <a:latin typeface="Trebuchet MS"/>
                <a:cs typeface="Trebuchet MS"/>
              </a:rPr>
              <a:t>HEDEFLERİMİZE </a:t>
            </a:r>
            <a:r>
              <a:rPr lang="tr-TR" sz="2900" b="1" spc="-12" dirty="0">
                <a:solidFill>
                  <a:srgbClr val="FFC000"/>
                </a:solidFill>
                <a:latin typeface="Trebuchet MS"/>
                <a:cs typeface="Trebuchet MS"/>
              </a:rPr>
              <a:t>ULAŞMAK İÇİN </a:t>
            </a:r>
            <a:r>
              <a:rPr lang="tr-TR" sz="2900" b="1" spc="-6" dirty="0">
                <a:solidFill>
                  <a:srgbClr val="FFC000"/>
                </a:solidFill>
                <a:latin typeface="Trebuchet MS"/>
                <a:cs typeface="Trebuchet MS"/>
              </a:rPr>
              <a:t>DESTEK VEREN  TÜM ÇALIŞANLARIMIZ VE </a:t>
            </a:r>
            <a:r>
              <a:rPr lang="tr-TR" sz="2900" b="1" spc="-36" dirty="0">
                <a:solidFill>
                  <a:srgbClr val="FFC000"/>
                </a:solidFill>
                <a:latin typeface="Trebuchet MS"/>
                <a:cs typeface="Trebuchet MS"/>
              </a:rPr>
              <a:t>PAYDAŞLARIMIZA </a:t>
            </a:r>
            <a:r>
              <a:rPr lang="tr-TR" sz="2900" b="1" spc="-6" dirty="0">
                <a:solidFill>
                  <a:srgbClr val="FFC000"/>
                </a:solidFill>
                <a:latin typeface="Trebuchet MS"/>
                <a:cs typeface="Trebuchet MS"/>
              </a:rPr>
              <a:t>TEŞEKKÜR</a:t>
            </a:r>
            <a:r>
              <a:rPr lang="tr-TR" sz="2900" b="1" spc="-131" dirty="0">
                <a:solidFill>
                  <a:srgbClr val="FFC000"/>
                </a:solidFill>
                <a:latin typeface="Trebuchet MS"/>
                <a:cs typeface="Trebuchet MS"/>
              </a:rPr>
              <a:t> </a:t>
            </a:r>
            <a:r>
              <a:rPr lang="tr-TR" sz="2900" b="1" spc="-6" dirty="0">
                <a:solidFill>
                  <a:srgbClr val="FFC000"/>
                </a:solidFill>
                <a:latin typeface="Trebuchet MS"/>
                <a:cs typeface="Trebuchet MS"/>
              </a:rPr>
              <a:t>EDERİZ</a:t>
            </a:r>
            <a:r>
              <a:rPr lang="en-US" sz="2400" dirty="0">
                <a:solidFill>
                  <a:srgbClr val="FFC000"/>
                </a:solidFill>
              </a:rPr>
              <a:t/>
            </a:r>
            <a:br>
              <a:rPr lang="en-US" sz="2400" dirty="0">
                <a:solidFill>
                  <a:srgbClr val="FFC000"/>
                </a:solidFill>
              </a:rPr>
            </a:br>
            <a:endParaRPr lang="en-US" sz="2400" dirty="0">
              <a:solidFill>
                <a:srgbClr val="FFC000"/>
              </a:solidFill>
            </a:endParaRPr>
          </a:p>
        </p:txBody>
      </p:sp>
      <p:sp>
        <p:nvSpPr>
          <p:cNvPr id="2" name="Rectangle 2"/>
          <p:cNvSpPr>
            <a:spLocks noChangeArrowheads="1"/>
          </p:cNvSpPr>
          <p:nvPr/>
        </p:nvSpPr>
        <p:spPr bwMode="auto">
          <a:xfrm>
            <a:off x="1" y="-207738"/>
            <a:ext cx="184698" cy="415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24" tIns="45712" rIns="91424" bIns="45712" numCol="1" anchor="ctr" anchorCtr="0" compatLnSpc="1">
            <a:prstTxWarp prst="textNoShape">
              <a:avLst/>
            </a:prstTxWarp>
            <a:spAutoFit/>
          </a:bodyPr>
          <a:lstStyle/>
          <a:p>
            <a:endParaRPr lang="tr-TR"/>
          </a:p>
        </p:txBody>
      </p:sp>
      <p:pic>
        <p:nvPicPr>
          <p:cNvPr id="6" name="Resim 5"/>
          <p:cNvPicPr/>
          <p:nvPr/>
        </p:nvPicPr>
        <p:blipFill>
          <a:blip r:embed="rId2">
            <a:extLst>
              <a:ext uri="{28A0092B-C50C-407E-A947-70E740481C1C}">
                <a14:useLocalDpi xmlns:a14="http://schemas.microsoft.com/office/drawing/2010/main" val="0"/>
              </a:ext>
            </a:extLst>
          </a:blip>
          <a:stretch>
            <a:fillRect/>
          </a:stretch>
        </p:blipFill>
        <p:spPr>
          <a:xfrm>
            <a:off x="4004698" y="3216097"/>
            <a:ext cx="3998228" cy="2852686"/>
          </a:xfrm>
          <a:prstGeom prst="rect">
            <a:avLst/>
          </a:prstGeom>
        </p:spPr>
      </p:pic>
    </p:spTree>
    <p:extLst>
      <p:ext uri="{BB962C8B-B14F-4D97-AF65-F5344CB8AC3E}">
        <p14:creationId xmlns:p14="http://schemas.microsoft.com/office/powerpoint/2010/main" val="6039675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Dikdörtgen 2"/>
          <p:cNvSpPr/>
          <p:nvPr/>
        </p:nvSpPr>
        <p:spPr>
          <a:xfrm>
            <a:off x="611833" y="296813"/>
            <a:ext cx="10729192" cy="1107979"/>
          </a:xfrm>
          <a:prstGeom prst="rect">
            <a:avLst/>
          </a:prstGeom>
        </p:spPr>
        <p:txBody>
          <a:bodyPr wrap="square" lIns="91424" tIns="45712" rIns="91424" bIns="45712">
            <a:spAutoFit/>
          </a:bodyPr>
          <a:lstStyle/>
          <a:p>
            <a:pPr algn="ctr"/>
            <a:r>
              <a:rPr lang="tr-TR" sz="2400" b="1" dirty="0" smtClean="0">
                <a:solidFill>
                  <a:srgbClr val="FFC000"/>
                </a:solidFill>
                <a:effectLst>
                  <a:outerShdw blurRad="38100" dist="38100" dir="2700000" algn="tl">
                    <a:srgbClr val="000000">
                      <a:alpha val="43137"/>
                    </a:srgbClr>
                  </a:outerShdw>
                </a:effectLst>
              </a:rPr>
              <a:t>SEMA  </a:t>
            </a:r>
            <a:r>
              <a:rPr lang="tr-TR" sz="2400" b="1" dirty="0">
                <a:solidFill>
                  <a:srgbClr val="FFC000"/>
                </a:solidFill>
                <a:effectLst>
                  <a:outerShdw blurRad="38100" dist="38100" dir="2700000" algn="tl">
                    <a:srgbClr val="000000">
                      <a:alpha val="43137"/>
                    </a:srgbClr>
                  </a:outerShdw>
                </a:effectLst>
              </a:rPr>
              <a:t>OTEL TARİHÇE</a:t>
            </a:r>
          </a:p>
          <a:p>
            <a:pPr algn="ctr"/>
            <a:endParaRPr lang="tr-TR" dirty="0"/>
          </a:p>
          <a:p>
            <a:pPr algn="ctr"/>
            <a:endParaRPr lang="tr-TR" dirty="0"/>
          </a:p>
        </p:txBody>
      </p:sp>
      <p:sp>
        <p:nvSpPr>
          <p:cNvPr id="4" name="Dikdörtgen 3"/>
          <p:cNvSpPr/>
          <p:nvPr/>
        </p:nvSpPr>
        <p:spPr>
          <a:xfrm>
            <a:off x="1619945" y="1736975"/>
            <a:ext cx="7848872" cy="3323971"/>
          </a:xfrm>
          <a:prstGeom prst="rect">
            <a:avLst/>
          </a:prstGeom>
        </p:spPr>
        <p:txBody>
          <a:bodyPr wrap="square" lIns="91424" tIns="45712" rIns="91424" bIns="45712">
            <a:spAutoFit/>
          </a:bodyPr>
          <a:lstStyle/>
          <a:p>
            <a:r>
              <a:rPr lang="tr-TR" dirty="0" smtClean="0"/>
              <a:t>Tamamen </a:t>
            </a:r>
            <a:r>
              <a:rPr lang="tr-TR" dirty="0"/>
              <a:t>misafir odaklı hizmet sunan </a:t>
            </a:r>
            <a:r>
              <a:rPr lang="tr-TR" dirty="0" smtClean="0"/>
              <a:t>SEMA Otel'in </a:t>
            </a:r>
            <a:r>
              <a:rPr lang="tr-TR" dirty="0"/>
              <a:t>temel hedefi, konaklama hizmeti alan misafirlerimizin beklentilerini en yüksek seviyede karşılayabilmektir. Son teknoloji ürünler kullanılarak gerçekleştirilen Otel yapımı, her türlü ihtiyacınıza cevap verecek </a:t>
            </a:r>
            <a:r>
              <a:rPr lang="tr-TR" dirty="0" smtClean="0"/>
              <a:t>54 </a:t>
            </a:r>
            <a:r>
              <a:rPr lang="tr-TR" dirty="0" smtClean="0"/>
              <a:t>Odası </a:t>
            </a:r>
            <a:r>
              <a:rPr lang="tr-TR" dirty="0"/>
              <a:t>ve eklentileri ile en ince detaylarına kadar düşünülerek yapılmıştır.</a:t>
            </a:r>
          </a:p>
          <a:p>
            <a:endParaRPr lang="tr-TR" dirty="0"/>
          </a:p>
          <a:p>
            <a:r>
              <a:rPr lang="tr-TR" dirty="0"/>
              <a:t>Dürüst, güvenilir, verdiği sözü her ne pahasına olursa olsun tutan bir anlayışa sahip </a:t>
            </a:r>
            <a:r>
              <a:rPr lang="tr-TR" dirty="0" smtClean="0"/>
              <a:t> Sema Otel , </a:t>
            </a:r>
            <a:r>
              <a:rPr lang="tr-TR" dirty="0"/>
              <a:t>bünyesinde çalışan tüm personeline de aynı özen ve sevgiyi göstermektedir. </a:t>
            </a:r>
          </a:p>
        </p:txBody>
      </p:sp>
    </p:spTree>
    <p:extLst>
      <p:ext uri="{BB962C8B-B14F-4D97-AF65-F5344CB8AC3E}">
        <p14:creationId xmlns:p14="http://schemas.microsoft.com/office/powerpoint/2010/main" val="19297724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474528" y="288942"/>
            <a:ext cx="10971119" cy="5296225"/>
          </a:xfrm>
          <a:prstGeom prst="rect">
            <a:avLst/>
          </a:prstGeom>
          <a:noFill/>
        </p:spPr>
        <p:txBody>
          <a:bodyPr wrap="square" lIns="109115" tIns="54557" rIns="109115" bIns="54557" rtlCol="0">
            <a:spAutoFit/>
          </a:bodyPr>
          <a:lstStyle/>
          <a:p>
            <a:endParaRPr lang="tr-TR" sz="1700" dirty="0">
              <a:solidFill>
                <a:schemeClr val="accent5">
                  <a:lumMod val="75000"/>
                </a:schemeClr>
              </a:solidFill>
              <a:ea typeface="Arial Unicode MS" pitchFamily="34" charset="-128"/>
              <a:cs typeface="Arial Unicode MS" pitchFamily="34" charset="-128"/>
            </a:endParaRPr>
          </a:p>
          <a:p>
            <a:r>
              <a:rPr lang="tr-TR" sz="1700" b="1" dirty="0">
                <a:solidFill>
                  <a:srgbClr val="FFC000"/>
                </a:solidFill>
              </a:rPr>
              <a:t>VİZYONUMUZ</a:t>
            </a:r>
          </a:p>
          <a:p>
            <a:r>
              <a:rPr lang="tr-TR" sz="1800" dirty="0"/>
              <a:t>Çağımızın evrensel koşullarına uyumlu bir şekilde ileriye doğru yol alırken, toplumların kalkınmasına ve refahına katkıda bulunan, sektörle ilişki içinde olan tüm kişi ve kuruluşların güvendiği, saygı duyduğu ve çalışmak istediği bir firma olmak.</a:t>
            </a:r>
            <a:r>
              <a:rPr lang="tr-TR" sz="1700" b="1" dirty="0">
                <a:solidFill>
                  <a:schemeClr val="accent5">
                    <a:lumMod val="75000"/>
                  </a:schemeClr>
                </a:solidFill>
              </a:rPr>
              <a:t> </a:t>
            </a:r>
          </a:p>
          <a:p>
            <a:pPr fontAlgn="base"/>
            <a:endParaRPr lang="tr-TR" sz="1700" dirty="0">
              <a:solidFill>
                <a:schemeClr val="accent5">
                  <a:lumMod val="75000"/>
                </a:schemeClr>
              </a:solidFill>
              <a:effectLst>
                <a:outerShdw blurRad="38100" dist="38100" dir="2700000" algn="tl">
                  <a:srgbClr val="000000">
                    <a:alpha val="43137"/>
                  </a:srgbClr>
                </a:outerShdw>
              </a:effectLst>
              <a:ea typeface="Arial Unicode MS" pitchFamily="34" charset="-128"/>
              <a:cs typeface="Arial Unicode MS" pitchFamily="34" charset="-128"/>
            </a:endParaRPr>
          </a:p>
          <a:p>
            <a:pPr fontAlgn="base"/>
            <a:r>
              <a:rPr lang="tr-TR" sz="1700" b="1" dirty="0">
                <a:solidFill>
                  <a:srgbClr val="FFC000"/>
                </a:solidFill>
                <a:ea typeface="Arial Unicode MS" pitchFamily="34" charset="-128"/>
                <a:cs typeface="Arial Unicode MS" pitchFamily="34" charset="-128"/>
              </a:rPr>
              <a:t>MİSYONUMUZ</a:t>
            </a:r>
          </a:p>
          <a:p>
            <a:r>
              <a:rPr lang="tr-TR" sz="1800" dirty="0"/>
              <a:t>Faaliyette bulunduğumuz sektörde; bireye ve topluma saygılı, hukuka, ekonomik ve ahlaki ilkelere bağlı, sağlık, emniyet ve çevreye duyarlı olarak müşterilerimizin ve çalışanlarımızın beklentilerini en üst seviyede karşılamanın, Geleceğimizin sağlam temelleri ve müşteri memnuniyeti için tüm çalışanlarımızın gönüllü katılımı ile,</a:t>
            </a:r>
          </a:p>
          <a:p>
            <a:r>
              <a:rPr lang="tr-TR" sz="1800" dirty="0"/>
              <a:t>Hizmette verimlilik ve kaliteyi sürekli kılmanın, Hizmet maliyetlerini düşürerek rekabet gücümüzü korumanın,</a:t>
            </a:r>
          </a:p>
          <a:p>
            <a:r>
              <a:rPr lang="tr-TR" sz="1800" dirty="0"/>
              <a:t>Kalitemizi sürekli geliştirmenin,</a:t>
            </a:r>
          </a:p>
          <a:p>
            <a:r>
              <a:rPr lang="tr-TR" sz="1800" dirty="0"/>
              <a:t>Çalışma yaşamının kalitesini iyileştirmenin,</a:t>
            </a:r>
          </a:p>
          <a:p>
            <a:r>
              <a:rPr lang="tr-TR" sz="1800" dirty="0"/>
              <a:t>Çalışanlarımızın eğitimine önem vermenin,</a:t>
            </a:r>
          </a:p>
          <a:p>
            <a:r>
              <a:rPr lang="tr-TR" sz="1800" dirty="0"/>
              <a:t>Çağdaş teknolojiyi izlemenin,</a:t>
            </a:r>
          </a:p>
          <a:p>
            <a:r>
              <a:rPr lang="tr-TR" sz="1800" dirty="0"/>
              <a:t>Doğal çevrenin korunmasına özen göstermenin,</a:t>
            </a:r>
          </a:p>
          <a:p>
            <a:r>
              <a:rPr lang="tr-TR" sz="1800" dirty="0"/>
              <a:t>Kalite konusunda tüm çalışanların duyarlı olmasını sağlamanın, ‘sürdürülebilirlik’ amacımızda bize ışık tutacağına inanıyor ve  kabul ediyoruz.</a:t>
            </a:r>
          </a:p>
          <a:p>
            <a:pPr fontAlgn="base"/>
            <a:endParaRPr lang="tr-TR" sz="1700" b="1" dirty="0">
              <a:solidFill>
                <a:schemeClr val="accent5">
                  <a:lumMod val="75000"/>
                </a:schemeClr>
              </a:solidFill>
              <a:ea typeface="Arial Unicode MS" pitchFamily="34" charset="-128"/>
              <a:cs typeface="Arial Unicode MS" pitchFamily="34" charset="-128"/>
            </a:endParaRPr>
          </a:p>
        </p:txBody>
      </p:sp>
    </p:spTree>
    <p:extLst>
      <p:ext uri="{BB962C8B-B14F-4D97-AF65-F5344CB8AC3E}">
        <p14:creationId xmlns:p14="http://schemas.microsoft.com/office/powerpoint/2010/main" val="2862522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513921" y="305091"/>
            <a:ext cx="10759445" cy="5588602"/>
          </a:xfrm>
          <a:prstGeom prst="rect">
            <a:avLst/>
          </a:prstGeom>
          <a:noFill/>
        </p:spPr>
        <p:txBody>
          <a:bodyPr wrap="square" lIns="109115" tIns="54557" rIns="109115" bIns="54557" rtlCol="0">
            <a:spAutoFit/>
          </a:bodyPr>
          <a:lstStyle/>
          <a:p>
            <a:pPr algn="ctr"/>
            <a:r>
              <a:rPr lang="tr-TR" b="1" u="sng" dirty="0">
                <a:solidFill>
                  <a:srgbClr val="FFC000"/>
                </a:solidFill>
              </a:rPr>
              <a:t>SÜRDÜRÜLEBİLİRLİK POLİTİKAMIZ</a:t>
            </a:r>
          </a:p>
          <a:p>
            <a:pPr algn="ctr"/>
            <a:r>
              <a:rPr lang="tr-TR" sz="1900" b="1" dirty="0" smtClean="0">
                <a:solidFill>
                  <a:srgbClr val="FFC000"/>
                </a:solidFill>
              </a:rPr>
              <a:t>SEMA </a:t>
            </a:r>
            <a:r>
              <a:rPr lang="tr-TR" sz="1900" b="1" dirty="0">
                <a:solidFill>
                  <a:srgbClr val="FFC000"/>
                </a:solidFill>
              </a:rPr>
              <a:t>OTEL</a:t>
            </a:r>
          </a:p>
          <a:p>
            <a:pPr algn="ctr"/>
            <a:r>
              <a:rPr lang="tr-TR" sz="1900" b="1" dirty="0">
                <a:solidFill>
                  <a:srgbClr val="FFC000"/>
                </a:solidFill>
              </a:rPr>
              <a:t>YÖNETİMİ OLARAK</a:t>
            </a:r>
          </a:p>
          <a:p>
            <a:pPr algn="ctr"/>
            <a:r>
              <a:rPr lang="tr-TR" sz="1900" b="1" dirty="0">
                <a:solidFill>
                  <a:srgbClr val="FFC000"/>
                </a:solidFill>
              </a:rPr>
              <a:t>DOĞAMIZI VE GELECEĞMİZİ ÖNEMSİYORUZ</a:t>
            </a:r>
          </a:p>
          <a:p>
            <a:r>
              <a:rPr lang="tr-TR" sz="1900" dirty="0">
                <a:solidFill>
                  <a:srgbClr val="002060"/>
                </a:solidFill>
              </a:rPr>
              <a:t> </a:t>
            </a:r>
            <a:endParaRPr lang="tr-TR" sz="1900" b="1" dirty="0">
              <a:solidFill>
                <a:srgbClr val="002060"/>
              </a:solidFill>
            </a:endParaRPr>
          </a:p>
          <a:p>
            <a:pPr marL="340985" indent="-340985">
              <a:buFont typeface="Wingdings" pitchFamily="2" charset="2"/>
              <a:buChar char="v"/>
            </a:pPr>
            <a:r>
              <a:rPr lang="tr-TR" sz="1700" dirty="0"/>
              <a:t>Yürürlükte olan çevre, iş sağlığı ve güvenliği, insan hakları ile ilgili ulusal ve uluslararası mevzuat ve düzenlemelere uyar, sürdürülebilirlik alanındaki gelişmeleri takip ederek bu gelişmeleri tesis politikalarına entegre ederiz.</a:t>
            </a:r>
          </a:p>
          <a:p>
            <a:r>
              <a:rPr lang="tr-TR" sz="1700" dirty="0"/>
              <a:t> </a:t>
            </a:r>
          </a:p>
          <a:p>
            <a:pPr marL="340985" indent="-340985">
              <a:buFont typeface="Wingdings" pitchFamily="2" charset="2"/>
              <a:buChar char="v"/>
            </a:pPr>
            <a:r>
              <a:rPr lang="tr-TR" sz="1700" dirty="0"/>
              <a:t>Bulunduğumuz bölgede yerel istihdamı artırmak, doğal yaşamı korumak ve zenginleştirmek için gerekli her türlü önlemi alır, çevremize sahip çıkmak adına yaptığımız tüm faaliyetleri kamuoyu ile paylaşırız.</a:t>
            </a:r>
          </a:p>
          <a:p>
            <a:r>
              <a:rPr lang="tr-TR" sz="1700" dirty="0"/>
              <a:t> </a:t>
            </a:r>
          </a:p>
          <a:p>
            <a:pPr marL="340985" indent="-340985">
              <a:buFont typeface="Wingdings" pitchFamily="2" charset="2"/>
              <a:buChar char="v"/>
            </a:pPr>
            <a:r>
              <a:rPr lang="tr-TR" sz="1700" dirty="0"/>
              <a:t>Tüm işletme çalışanlarımızın ve paydaşlarımızın sürdürülebilirlik konularında sürekli bilgilendirilmesi ve süreçlere aktif olarak katılımının sağlayarak bu konulardaki duyarlılığın artırılması hedefliyoruz.</a:t>
            </a:r>
          </a:p>
          <a:p>
            <a:r>
              <a:rPr lang="tr-TR" sz="1700" dirty="0"/>
              <a:t> </a:t>
            </a:r>
          </a:p>
          <a:p>
            <a:pPr marL="340985" indent="-340985">
              <a:buFont typeface="Wingdings" pitchFamily="2" charset="2"/>
              <a:buChar char="v"/>
            </a:pPr>
            <a:r>
              <a:rPr lang="tr-TR" sz="1700" dirty="0"/>
              <a:t>Her türlü kaynaktan gelen tüm misafir şikayetlerini takip etmek, şikayetleri çözümlemek ve misafirlerimizi bu konuda bilgilendirerek şikayetleri kendimiz için fırsata dönüştürmek öncelikli değerlerimizdir.</a:t>
            </a:r>
          </a:p>
          <a:p>
            <a:endParaRPr lang="tr-TR" sz="1700" dirty="0"/>
          </a:p>
          <a:p>
            <a:pPr marL="340985" indent="-340985">
              <a:buFont typeface="Wingdings" pitchFamily="2" charset="2"/>
              <a:buChar char="v"/>
            </a:pPr>
            <a:r>
              <a:rPr lang="tr-TR" sz="1700" dirty="0"/>
              <a:t>Yerel yönetimler, tedarikçi firmalar ve sivil toplum kuruluşlarıyla işbirliği yaparak çevre koruma ve sosyal sorumluluk projeleri üretilmesine katkıda bulunuruz.</a:t>
            </a:r>
          </a:p>
          <a:p>
            <a:endParaRPr lang="tr-TR" dirty="0"/>
          </a:p>
        </p:txBody>
      </p:sp>
    </p:spTree>
    <p:extLst>
      <p:ext uri="{BB962C8B-B14F-4D97-AF65-F5344CB8AC3E}">
        <p14:creationId xmlns:p14="http://schemas.microsoft.com/office/powerpoint/2010/main" val="2487681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701045" y="320482"/>
            <a:ext cx="10375829" cy="5865601"/>
          </a:xfrm>
          <a:prstGeom prst="rect">
            <a:avLst/>
          </a:prstGeom>
          <a:noFill/>
        </p:spPr>
        <p:txBody>
          <a:bodyPr wrap="square" lIns="109115" tIns="54557" rIns="109115" bIns="54557" rtlCol="0">
            <a:spAutoFit/>
          </a:bodyPr>
          <a:lstStyle/>
          <a:p>
            <a:pPr algn="ctr"/>
            <a:r>
              <a:rPr lang="tr-TR" sz="1700" b="1" u="sng" dirty="0">
                <a:solidFill>
                  <a:srgbClr val="FFC000"/>
                </a:solidFill>
              </a:rPr>
              <a:t>SÜRDÜRÜLEBİLİRLİK POLİTİKAMIZ</a:t>
            </a:r>
          </a:p>
          <a:p>
            <a:endParaRPr lang="tr-TR" sz="1700" b="1" u="sng" dirty="0">
              <a:solidFill>
                <a:schemeClr val="accent5">
                  <a:lumMod val="75000"/>
                </a:schemeClr>
              </a:solidFill>
            </a:endParaRPr>
          </a:p>
          <a:p>
            <a:pPr marL="340985" indent="-340985">
              <a:buFont typeface="Wingdings" pitchFamily="2" charset="2"/>
              <a:buChar char="v"/>
            </a:pPr>
            <a:r>
              <a:rPr lang="tr-TR" sz="1700" dirty="0"/>
              <a:t>Faaliyetlerimiz kapsamında yerel toplumun refahı, istihdam kalitesi, sosyal eşitlik, ziyaretçi memnuniyeti, kültürel zenginlik, fiziksel bütünlük, biyolojik çeşitlilik, kaynak verimliliği ve çevresel temizlik konularında hassasiyet gösteriyoruz.</a:t>
            </a:r>
          </a:p>
          <a:p>
            <a:endParaRPr lang="tr-TR" sz="1700" dirty="0"/>
          </a:p>
          <a:p>
            <a:pPr marL="340985" indent="-340985">
              <a:buFont typeface="Wingdings" pitchFamily="2" charset="2"/>
              <a:buChar char="v"/>
            </a:pPr>
            <a:r>
              <a:rPr lang="tr-TR" sz="1700" dirty="0"/>
              <a:t>Doğal kaynakların kullanımını, enerji tüketimini, hava, su ve toprak kirlenmesini en aza indirmek için gayret ederiz.</a:t>
            </a:r>
          </a:p>
          <a:p>
            <a:endParaRPr lang="tr-TR" sz="1700" dirty="0"/>
          </a:p>
          <a:p>
            <a:pPr marL="340985" indent="-340985">
              <a:buFont typeface="Wingdings" pitchFamily="2" charset="2"/>
              <a:buChar char="v"/>
            </a:pPr>
            <a:r>
              <a:rPr lang="tr-TR" sz="1700" dirty="0"/>
              <a:t>Tesisimizin </a:t>
            </a:r>
            <a:r>
              <a:rPr lang="tr-TR" sz="1700" dirty="0" err="1"/>
              <a:t>operasyonel</a:t>
            </a:r>
            <a:r>
              <a:rPr lang="tr-TR" sz="1700" dirty="0"/>
              <a:t> hizmetlerinden dolayı oluşan elektrik, su, doğal gaz kullanımı, kâğıt tüketimi ve CO2 emisyonu gibi iç çevresel etkilerin kontrolü sağlıyoruz,</a:t>
            </a:r>
          </a:p>
          <a:p>
            <a:endParaRPr lang="tr-TR" sz="1700" dirty="0"/>
          </a:p>
          <a:p>
            <a:pPr marL="340985" indent="-340985">
              <a:buFont typeface="Wingdings" pitchFamily="2" charset="2"/>
              <a:buChar char="v"/>
            </a:pPr>
            <a:r>
              <a:rPr lang="tr-TR" sz="1700" dirty="0"/>
              <a:t>Tedarikçilerimizi seçerken ürünler için aradığımız kriterler çevre duyarlılığı adına geri dönüştürülmüş ürünlerden veya geri dönüştürülebilir olan ürünleri sertifikalı tedarikçilerden temin etmek önceliğimizdir.</a:t>
            </a:r>
          </a:p>
          <a:p>
            <a:r>
              <a:rPr lang="tr-TR" sz="1700" dirty="0"/>
              <a:t> </a:t>
            </a:r>
          </a:p>
          <a:p>
            <a:pPr marL="340985" indent="-340985">
              <a:buFont typeface="Wingdings" pitchFamily="2" charset="2"/>
              <a:buChar char="v"/>
            </a:pPr>
            <a:r>
              <a:rPr lang="tr-TR" sz="1700" dirty="0"/>
              <a:t>Su ve enerji tasarrufu sağlayan, katı atıkları azaltan, geri dönüşüm ve yeniden kullanım programları uygulayan, sürdürülebilir çevre düzenlemeleri ve ekonomik çözümler geliştiren sistemler konusunda araştırma ve geliştirme konusunda hassas davranıyoruz.</a:t>
            </a:r>
          </a:p>
          <a:p>
            <a:endParaRPr lang="tr-TR" sz="1700" dirty="0"/>
          </a:p>
          <a:p>
            <a:pPr marL="340985" indent="-340985">
              <a:buFont typeface="Wingdings" pitchFamily="2" charset="2"/>
              <a:buChar char="v"/>
            </a:pPr>
            <a:r>
              <a:rPr lang="tr-TR" sz="1700" dirty="0"/>
              <a:t>Doğal ve kültürel mirasın korunmasını, bölge halkı ile ziyaretçilerin yaşam kalitelerinin artmasına, hem misafir hem personelin bilinçlenmesine katkı sağlamayı hedefliyoruz</a:t>
            </a:r>
            <a:r>
              <a:rPr lang="tr-TR" sz="1700" dirty="0">
                <a:solidFill>
                  <a:schemeClr val="accent5">
                    <a:lumMod val="75000"/>
                  </a:schemeClr>
                </a:solidFill>
              </a:rPr>
              <a:t>.</a:t>
            </a:r>
          </a:p>
          <a:p>
            <a:endParaRPr lang="tr-TR" sz="1700" dirty="0">
              <a:solidFill>
                <a:schemeClr val="accent6">
                  <a:lumMod val="50000"/>
                </a:schemeClr>
              </a:solidFill>
            </a:endParaRPr>
          </a:p>
        </p:txBody>
      </p:sp>
    </p:spTree>
    <p:extLst>
      <p:ext uri="{BB962C8B-B14F-4D97-AF65-F5344CB8AC3E}">
        <p14:creationId xmlns:p14="http://schemas.microsoft.com/office/powerpoint/2010/main" val="26029598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Metin kutusu 4"/>
          <p:cNvSpPr txBox="1"/>
          <p:nvPr/>
        </p:nvSpPr>
        <p:spPr>
          <a:xfrm>
            <a:off x="271456" y="610885"/>
            <a:ext cx="11377263" cy="5650158"/>
          </a:xfrm>
          <a:prstGeom prst="rect">
            <a:avLst/>
          </a:prstGeom>
          <a:noFill/>
        </p:spPr>
        <p:txBody>
          <a:bodyPr wrap="square" lIns="109115" tIns="54557" rIns="109115" bIns="54557" rtlCol="0">
            <a:spAutoFit/>
          </a:bodyPr>
          <a:lstStyle/>
          <a:p>
            <a:pPr algn="ctr"/>
            <a:r>
              <a:rPr lang="tr-TR" sz="2000" b="1" u="sng" dirty="0">
                <a:solidFill>
                  <a:srgbClr val="FFC000"/>
                </a:solidFill>
              </a:rPr>
              <a:t>SÜRDÜRÜLEBİLİRLİK POLİTİKAMIZ</a:t>
            </a:r>
          </a:p>
          <a:p>
            <a:pPr algn="ctr"/>
            <a:endParaRPr lang="tr-TR" sz="1700" b="1" u="sng" dirty="0">
              <a:solidFill>
                <a:schemeClr val="accent5">
                  <a:lumMod val="75000"/>
                </a:schemeClr>
              </a:solidFill>
            </a:endParaRPr>
          </a:p>
          <a:p>
            <a:pPr lvl="0" algn="ctr"/>
            <a:endParaRPr lang="tr-TR" sz="1700" dirty="0">
              <a:solidFill>
                <a:schemeClr val="accent5">
                  <a:lumMod val="75000"/>
                </a:schemeClr>
              </a:solidFill>
            </a:endParaRPr>
          </a:p>
          <a:p>
            <a:pPr marL="340985" indent="-340985">
              <a:buFont typeface="Wingdings" pitchFamily="2" charset="2"/>
              <a:buChar char="v"/>
            </a:pPr>
            <a:r>
              <a:rPr lang="tr-TR" sz="1700" dirty="0"/>
              <a:t>Karbon ayak izinin periyodik olarak hesaplanması ve karbon ayak izinin ve sera gazının mümkün olan en aza indirme prensipleri ile faaliyetlerimizin sürdürülmesi hedefliyoruz.</a:t>
            </a:r>
          </a:p>
          <a:p>
            <a:r>
              <a:rPr lang="tr-TR" sz="1700" dirty="0"/>
              <a:t> </a:t>
            </a:r>
          </a:p>
          <a:p>
            <a:pPr marL="340985" indent="-340985">
              <a:buFont typeface="Wingdings" pitchFamily="2" charset="2"/>
              <a:buChar char="v"/>
            </a:pPr>
            <a:r>
              <a:rPr lang="tr-TR" sz="1700" dirty="0"/>
              <a:t>Tesisimiz çevre dostu kimyasal kullanımını ve çevre dostu kimyasalların kullanımını artırıcı bir satın alma politikası izlemektedir.</a:t>
            </a:r>
          </a:p>
          <a:p>
            <a:pPr marL="340985" indent="-340985">
              <a:buFont typeface="Wingdings" pitchFamily="2" charset="2"/>
              <a:buChar char="v"/>
            </a:pPr>
            <a:endParaRPr lang="tr-TR" sz="1700" dirty="0"/>
          </a:p>
          <a:p>
            <a:pPr marL="340985" indent="-340985">
              <a:buFont typeface="Wingdings" pitchFamily="2" charset="2"/>
              <a:buChar char="v"/>
            </a:pPr>
            <a:r>
              <a:rPr lang="tr-TR" sz="1700" dirty="0"/>
              <a:t>“Sıfır Atık” belgeli tesisimiz çevrenin korunması, kirliliğin azaltılması ve olumsuz etkilerinin azaltılmasını hedeflemektedir.</a:t>
            </a:r>
          </a:p>
          <a:p>
            <a:r>
              <a:rPr lang="tr-TR" sz="1700" dirty="0"/>
              <a:t> </a:t>
            </a:r>
          </a:p>
          <a:p>
            <a:pPr marL="340985" indent="-340985">
              <a:buFont typeface="Wingdings" pitchFamily="2" charset="2"/>
              <a:buChar char="v"/>
            </a:pPr>
            <a:r>
              <a:rPr lang="tr-TR" sz="1700" dirty="0"/>
              <a:t>Atıklarımızı kaynağına, gruplarına ve tehlike sınıflarına göre en etkin şekilde ayrılması hedeflenmektedir.</a:t>
            </a:r>
          </a:p>
          <a:p>
            <a:r>
              <a:rPr lang="tr-TR" sz="1700" dirty="0"/>
              <a:t> </a:t>
            </a:r>
          </a:p>
          <a:p>
            <a:pPr marL="340985" indent="-340985">
              <a:buFont typeface="Wingdings" pitchFamily="2" charset="2"/>
              <a:buChar char="v"/>
            </a:pPr>
            <a:r>
              <a:rPr lang="tr-TR" sz="1700" dirty="0"/>
              <a:t>Sektöre çalışan kazandırılması ve sosyal sorumluluk gereği eğitime önem verilip Meslek liseleri gibi eğitim kuruluşlarında okuyan öğrencilere fırsat tanımaktayız.</a:t>
            </a:r>
          </a:p>
          <a:p>
            <a:r>
              <a:rPr lang="tr-TR" sz="1700" dirty="0"/>
              <a:t> </a:t>
            </a:r>
          </a:p>
          <a:p>
            <a:pPr marL="340985" indent="-340985">
              <a:buFont typeface="Wingdings" pitchFamily="2" charset="2"/>
              <a:buChar char="v"/>
            </a:pPr>
            <a:r>
              <a:rPr lang="tr-TR" sz="1700" dirty="0"/>
              <a:t>Tesislerimizde çocuk işçi çalıştırılmasına müsaade edilmez ve aynı hassasiyet de tüm iş ortaklarımızdan beklenir.</a:t>
            </a:r>
          </a:p>
          <a:p>
            <a:endParaRPr lang="tr-TR" sz="1700" dirty="0"/>
          </a:p>
          <a:p>
            <a:pPr marL="340985" indent="-340985">
              <a:buFont typeface="Wingdings" pitchFamily="2" charset="2"/>
              <a:buChar char="v"/>
            </a:pPr>
            <a:r>
              <a:rPr lang="tr-TR" sz="1700" dirty="0"/>
              <a:t>Personellerimiz arasında cinsiyet ayrımı yapılmaz. Kadınlarımızın iş gücüne katılımını destekler ve eşit ücret politikası uygulamaktayız.</a:t>
            </a:r>
          </a:p>
          <a:p>
            <a:endParaRPr lang="tr-TR" sz="1700" dirty="0">
              <a:solidFill>
                <a:schemeClr val="accent6">
                  <a:lumMod val="50000"/>
                </a:schemeClr>
              </a:solidFill>
            </a:endParaRPr>
          </a:p>
        </p:txBody>
      </p:sp>
    </p:spTree>
    <p:extLst>
      <p:ext uri="{BB962C8B-B14F-4D97-AF65-F5344CB8AC3E}">
        <p14:creationId xmlns:p14="http://schemas.microsoft.com/office/powerpoint/2010/main" val="13462073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Metin kutusu 3"/>
          <p:cNvSpPr txBox="1"/>
          <p:nvPr/>
        </p:nvSpPr>
        <p:spPr>
          <a:xfrm>
            <a:off x="514986" y="122761"/>
            <a:ext cx="10385204" cy="4480607"/>
          </a:xfrm>
          <a:prstGeom prst="rect">
            <a:avLst/>
          </a:prstGeom>
          <a:noFill/>
        </p:spPr>
        <p:txBody>
          <a:bodyPr wrap="square" lIns="109115" tIns="54557" rIns="109115" bIns="54557" rtlCol="0">
            <a:spAutoFit/>
          </a:bodyPr>
          <a:lstStyle/>
          <a:p>
            <a:pPr algn="ctr"/>
            <a:r>
              <a:rPr lang="tr-TR" sz="2400" b="1" dirty="0">
                <a:solidFill>
                  <a:srgbClr val="FFC000"/>
                </a:solidFill>
                <a:effectLst>
                  <a:outerShdw blurRad="38100" dist="38100" dir="2700000" algn="tl">
                    <a:srgbClr val="000000">
                      <a:alpha val="43137"/>
                    </a:srgbClr>
                  </a:outerShdw>
                </a:effectLst>
              </a:rPr>
              <a:t>ATIK YÖNETİMİ</a:t>
            </a:r>
          </a:p>
          <a:p>
            <a:endParaRPr lang="tr-TR" sz="1700" b="1" dirty="0">
              <a:solidFill>
                <a:srgbClr val="FFC000"/>
              </a:solidFill>
              <a:effectLst>
                <a:outerShdw blurRad="38100" dist="38100" dir="2700000" algn="tl">
                  <a:srgbClr val="000000">
                    <a:alpha val="43137"/>
                  </a:srgbClr>
                </a:outerShdw>
              </a:effectLst>
            </a:endParaRPr>
          </a:p>
          <a:p>
            <a:endParaRPr lang="tr-TR" sz="1700" b="1" dirty="0">
              <a:solidFill>
                <a:srgbClr val="FFC000"/>
              </a:solidFill>
              <a:effectLst>
                <a:outerShdw blurRad="38100" dist="38100" dir="2700000" algn="tl">
                  <a:srgbClr val="000000">
                    <a:alpha val="43137"/>
                  </a:srgbClr>
                </a:outerShdw>
              </a:effectLst>
            </a:endParaRPr>
          </a:p>
          <a:p>
            <a:r>
              <a:rPr lang="en-US" sz="1700" b="1" dirty="0">
                <a:solidFill>
                  <a:srgbClr val="FFC000"/>
                </a:solidFill>
              </a:rPr>
              <a:t>ÇEVRE KORUMA VE ATIK YÖNETİMİ POLİTİKASI</a:t>
            </a:r>
            <a:endParaRPr lang="tr-TR" sz="1700" b="1" dirty="0">
              <a:solidFill>
                <a:srgbClr val="FFC000"/>
              </a:solidFill>
            </a:endParaRPr>
          </a:p>
          <a:p>
            <a:endParaRPr lang="tr-TR" sz="1700" b="1" dirty="0"/>
          </a:p>
          <a:p>
            <a:endParaRPr lang="tr-TR" sz="1700" dirty="0"/>
          </a:p>
          <a:p>
            <a:r>
              <a:rPr lang="en-US" sz="1800" b="1" dirty="0">
                <a:cs typeface="Arial" pitchFamily="34" charset="0"/>
              </a:rPr>
              <a:t>» </a:t>
            </a:r>
            <a:r>
              <a:rPr lang="en-US" sz="1700" dirty="0" err="1"/>
              <a:t>Yasal</a:t>
            </a:r>
            <a:r>
              <a:rPr lang="en-US" sz="1700" dirty="0"/>
              <a:t> </a:t>
            </a:r>
            <a:r>
              <a:rPr lang="tr-TR" sz="1700" dirty="0"/>
              <a:t> </a:t>
            </a:r>
            <a:r>
              <a:rPr lang="en-US" sz="1700" dirty="0" err="1"/>
              <a:t>düzenlemelere</a:t>
            </a:r>
            <a:r>
              <a:rPr lang="en-US" sz="1700" dirty="0"/>
              <a:t> </a:t>
            </a:r>
            <a:r>
              <a:rPr lang="tr-TR" sz="1700" dirty="0"/>
              <a:t> </a:t>
            </a:r>
            <a:r>
              <a:rPr lang="en-US" sz="1700" dirty="0" err="1"/>
              <a:t>uyum</a:t>
            </a:r>
            <a:r>
              <a:rPr lang="en-US" sz="1700" dirty="0"/>
              <a:t> </a:t>
            </a:r>
            <a:r>
              <a:rPr lang="en-US" sz="1700" dirty="0" err="1" smtClean="0"/>
              <a:t>sağlar</a:t>
            </a:r>
            <a:r>
              <a:rPr lang="tr-TR" sz="1700" dirty="0" smtClean="0"/>
              <a:t> </a:t>
            </a:r>
            <a:r>
              <a:rPr lang="en-US" sz="1700" dirty="0" smtClean="0"/>
              <a:t> </a:t>
            </a:r>
            <a:r>
              <a:rPr lang="en-US" sz="1700" dirty="0" err="1"/>
              <a:t>çevre</a:t>
            </a:r>
            <a:r>
              <a:rPr lang="en-US" sz="1700" dirty="0"/>
              <a:t> </a:t>
            </a:r>
            <a:r>
              <a:rPr lang="tr-TR" sz="1700" dirty="0"/>
              <a:t> </a:t>
            </a:r>
            <a:r>
              <a:rPr lang="en-US" sz="1700" dirty="0" err="1"/>
              <a:t>etkimizi</a:t>
            </a:r>
            <a:r>
              <a:rPr lang="en-US" sz="1700" dirty="0"/>
              <a:t> </a:t>
            </a:r>
            <a:r>
              <a:rPr lang="tr-TR" sz="1700" dirty="0"/>
              <a:t>  </a:t>
            </a:r>
            <a:r>
              <a:rPr lang="en-US" sz="1700" dirty="0" err="1"/>
              <a:t>azaltmaya</a:t>
            </a:r>
            <a:r>
              <a:rPr lang="en-US" sz="1700" dirty="0"/>
              <a:t> </a:t>
            </a:r>
            <a:r>
              <a:rPr lang="tr-TR" sz="1700" dirty="0"/>
              <a:t> </a:t>
            </a:r>
            <a:r>
              <a:rPr lang="en-US" sz="1700" dirty="0" err="1"/>
              <a:t>çalışırız</a:t>
            </a:r>
            <a:r>
              <a:rPr lang="en-US" sz="1700" dirty="0"/>
              <a:t>. </a:t>
            </a:r>
            <a:endParaRPr lang="tr-TR" sz="1700" dirty="0"/>
          </a:p>
          <a:p>
            <a:r>
              <a:rPr lang="en-US" sz="1800" b="1" dirty="0">
                <a:cs typeface="Arial" pitchFamily="34" charset="0"/>
              </a:rPr>
              <a:t>» </a:t>
            </a:r>
            <a:r>
              <a:rPr lang="en-US" sz="1700" dirty="0" err="1"/>
              <a:t>Atıklarımızı</a:t>
            </a:r>
            <a:r>
              <a:rPr lang="en-US" sz="1700" dirty="0"/>
              <a:t> </a:t>
            </a:r>
            <a:r>
              <a:rPr lang="en-US" sz="1700" dirty="0" err="1"/>
              <a:t>kaynağına</a:t>
            </a:r>
            <a:r>
              <a:rPr lang="en-US" sz="1700" dirty="0"/>
              <a:t>, </a:t>
            </a:r>
            <a:r>
              <a:rPr lang="en-US" sz="1700" dirty="0" err="1"/>
              <a:t>gruplarına</a:t>
            </a:r>
            <a:r>
              <a:rPr lang="en-US" sz="1700" dirty="0"/>
              <a:t> ve </a:t>
            </a:r>
            <a:r>
              <a:rPr lang="en-US" sz="1700" dirty="0" err="1"/>
              <a:t>tehlike</a:t>
            </a:r>
            <a:r>
              <a:rPr lang="en-US" sz="1700" dirty="0"/>
              <a:t> </a:t>
            </a:r>
            <a:r>
              <a:rPr lang="en-US" sz="1700" dirty="0" err="1"/>
              <a:t>sınıflarına</a:t>
            </a:r>
            <a:r>
              <a:rPr lang="en-US" sz="1700" dirty="0"/>
              <a:t> </a:t>
            </a:r>
            <a:r>
              <a:rPr lang="en-US" sz="1700" dirty="0" err="1"/>
              <a:t>göre</a:t>
            </a:r>
            <a:r>
              <a:rPr lang="en-US" sz="1700" dirty="0"/>
              <a:t> </a:t>
            </a:r>
            <a:r>
              <a:rPr lang="en-US" sz="1700" dirty="0" err="1"/>
              <a:t>etkin</a:t>
            </a:r>
            <a:r>
              <a:rPr lang="en-US" sz="1700" dirty="0"/>
              <a:t> </a:t>
            </a:r>
            <a:r>
              <a:rPr lang="en-US" sz="1700" dirty="0" err="1"/>
              <a:t>şekilde</a:t>
            </a:r>
            <a:r>
              <a:rPr lang="en-US" sz="1700" dirty="0"/>
              <a:t> </a:t>
            </a:r>
            <a:r>
              <a:rPr lang="en-US" sz="1700" dirty="0" err="1"/>
              <a:t>ayırmaya</a:t>
            </a:r>
            <a:r>
              <a:rPr lang="en-US" sz="1700" dirty="0"/>
              <a:t> </a:t>
            </a:r>
            <a:r>
              <a:rPr lang="en-US" sz="1700" dirty="0" err="1"/>
              <a:t>özen</a:t>
            </a:r>
            <a:r>
              <a:rPr lang="en-US" sz="1700" dirty="0"/>
              <a:t> </a:t>
            </a:r>
            <a:r>
              <a:rPr lang="en-US" sz="1700" dirty="0" err="1"/>
              <a:t>gösteririz</a:t>
            </a:r>
            <a:r>
              <a:rPr lang="en-US" sz="1700" dirty="0"/>
              <a:t>.</a:t>
            </a:r>
            <a:endParaRPr lang="tr-TR" sz="1700" dirty="0"/>
          </a:p>
          <a:p>
            <a:r>
              <a:rPr lang="en-US" sz="1800" b="1" dirty="0">
                <a:cs typeface="Arial" pitchFamily="34" charset="0"/>
              </a:rPr>
              <a:t>» </a:t>
            </a:r>
            <a:r>
              <a:rPr lang="en-US" sz="1700" dirty="0" err="1"/>
              <a:t>Tehlikeli</a:t>
            </a:r>
            <a:r>
              <a:rPr lang="en-US" sz="1700" dirty="0"/>
              <a:t> </a:t>
            </a:r>
            <a:r>
              <a:rPr lang="en-US" sz="1700" dirty="0" err="1"/>
              <a:t>maddeler</a:t>
            </a:r>
            <a:r>
              <a:rPr lang="en-US" sz="1700" dirty="0"/>
              <a:t> ve </a:t>
            </a:r>
            <a:r>
              <a:rPr lang="en-US" sz="1700" dirty="0" err="1"/>
              <a:t>kimyasalların</a:t>
            </a:r>
            <a:r>
              <a:rPr lang="en-US" sz="1700" dirty="0"/>
              <a:t> </a:t>
            </a:r>
            <a:r>
              <a:rPr lang="en-US" sz="1700" dirty="0" err="1"/>
              <a:t>yalnızca</a:t>
            </a:r>
            <a:r>
              <a:rPr lang="en-US" sz="1700" dirty="0"/>
              <a:t> </a:t>
            </a:r>
            <a:r>
              <a:rPr lang="en-US" sz="1700" dirty="0" err="1"/>
              <a:t>ihtiyaç</a:t>
            </a:r>
            <a:r>
              <a:rPr lang="en-US" sz="1700" dirty="0"/>
              <a:t> </a:t>
            </a:r>
            <a:r>
              <a:rPr lang="en-US" sz="1700" dirty="0" err="1"/>
              <a:t>durumunda</a:t>
            </a:r>
            <a:r>
              <a:rPr lang="en-US" sz="1700" dirty="0"/>
              <a:t> ve </a:t>
            </a:r>
            <a:r>
              <a:rPr lang="en-US" sz="1700" dirty="0" err="1"/>
              <a:t>gerektiği</a:t>
            </a:r>
            <a:r>
              <a:rPr lang="en-US" sz="1700" dirty="0"/>
              <a:t> </a:t>
            </a:r>
            <a:r>
              <a:rPr lang="en-US" sz="1700" dirty="0" err="1"/>
              <a:t>kadar</a:t>
            </a:r>
            <a:r>
              <a:rPr lang="en-US" sz="1700" dirty="0"/>
              <a:t> </a:t>
            </a:r>
            <a:r>
              <a:rPr lang="en-US" sz="1700" dirty="0" err="1"/>
              <a:t>kullanılmasının</a:t>
            </a:r>
            <a:r>
              <a:rPr lang="en-US" sz="1700" dirty="0"/>
              <a:t> hem </a:t>
            </a:r>
            <a:r>
              <a:rPr lang="en-US" sz="1700" dirty="0" err="1"/>
              <a:t>çevreye</a:t>
            </a:r>
            <a:r>
              <a:rPr lang="en-US" sz="1700" dirty="0"/>
              <a:t> </a:t>
            </a:r>
            <a:r>
              <a:rPr lang="en-US" sz="1700" dirty="0" err="1"/>
              <a:t>olan</a:t>
            </a:r>
            <a:r>
              <a:rPr lang="en-US" sz="1700" dirty="0"/>
              <a:t> </a:t>
            </a:r>
            <a:r>
              <a:rPr lang="en-US" sz="1700" dirty="0" err="1"/>
              <a:t>negatif</a:t>
            </a:r>
            <a:r>
              <a:rPr lang="en-US" sz="1700" dirty="0"/>
              <a:t> </a:t>
            </a:r>
            <a:r>
              <a:rPr lang="en-US" sz="1700" dirty="0" err="1"/>
              <a:t>etkileri</a:t>
            </a:r>
            <a:r>
              <a:rPr lang="en-US" sz="1700" dirty="0"/>
              <a:t> hem de </a:t>
            </a:r>
            <a:r>
              <a:rPr lang="en-US" sz="1700" dirty="0" err="1"/>
              <a:t>atık</a:t>
            </a:r>
            <a:r>
              <a:rPr lang="en-US" sz="1700" dirty="0"/>
              <a:t> </a:t>
            </a:r>
            <a:r>
              <a:rPr lang="en-US" sz="1700" dirty="0" err="1"/>
              <a:t>miktarını</a:t>
            </a:r>
            <a:r>
              <a:rPr lang="en-US" sz="1700" dirty="0"/>
              <a:t> </a:t>
            </a:r>
            <a:r>
              <a:rPr lang="en-US" sz="1700" dirty="0" err="1"/>
              <a:t>azaltacağını</a:t>
            </a:r>
            <a:r>
              <a:rPr lang="en-US" sz="1700" dirty="0"/>
              <a:t> </a:t>
            </a:r>
            <a:r>
              <a:rPr lang="en-US" sz="1700" dirty="0" err="1"/>
              <a:t>biliriz</a:t>
            </a:r>
            <a:r>
              <a:rPr lang="tr-TR" sz="1700" dirty="0"/>
              <a:t>.</a:t>
            </a:r>
          </a:p>
          <a:p>
            <a:r>
              <a:rPr lang="en-US" sz="1800" b="1" dirty="0">
                <a:cs typeface="Arial" pitchFamily="34" charset="0"/>
              </a:rPr>
              <a:t>» </a:t>
            </a:r>
            <a:r>
              <a:rPr lang="en-US" sz="1700" dirty="0" err="1"/>
              <a:t>Atıkları</a:t>
            </a:r>
            <a:r>
              <a:rPr lang="en-US" sz="1700" dirty="0"/>
              <a:t> </a:t>
            </a:r>
            <a:r>
              <a:rPr lang="en-US" sz="1700" dirty="0" err="1"/>
              <a:t>doğru</a:t>
            </a:r>
            <a:r>
              <a:rPr lang="en-US" sz="1700" dirty="0"/>
              <a:t> </a:t>
            </a:r>
            <a:r>
              <a:rPr lang="en-US" sz="1700" dirty="0" err="1"/>
              <a:t>şekilde</a:t>
            </a:r>
            <a:r>
              <a:rPr lang="en-US" sz="1700" dirty="0"/>
              <a:t>, </a:t>
            </a:r>
            <a:r>
              <a:rPr lang="en-US" sz="1700" dirty="0" err="1"/>
              <a:t>özelliklerine</a:t>
            </a:r>
            <a:r>
              <a:rPr lang="en-US" sz="1700" dirty="0"/>
              <a:t> </a:t>
            </a:r>
            <a:r>
              <a:rPr lang="en-US" sz="1700" dirty="0" err="1"/>
              <a:t>göre</a:t>
            </a:r>
            <a:r>
              <a:rPr lang="en-US" sz="1700" dirty="0"/>
              <a:t> </a:t>
            </a:r>
            <a:r>
              <a:rPr lang="en-US" sz="1700" dirty="0" err="1"/>
              <a:t>ayrı</a:t>
            </a:r>
            <a:r>
              <a:rPr lang="en-US" sz="1700" dirty="0"/>
              <a:t> </a:t>
            </a:r>
            <a:r>
              <a:rPr lang="en-US" sz="1700" dirty="0" err="1"/>
              <a:t>alanlarda</a:t>
            </a:r>
            <a:r>
              <a:rPr lang="en-US" sz="1700" dirty="0"/>
              <a:t> </a:t>
            </a:r>
            <a:r>
              <a:rPr lang="en-US" sz="1700" dirty="0" err="1"/>
              <a:t>depolar</a:t>
            </a:r>
            <a:r>
              <a:rPr lang="en-US" sz="1700" dirty="0"/>
              <a:t>, yasal </a:t>
            </a:r>
            <a:r>
              <a:rPr lang="en-US" sz="1700" dirty="0" err="1"/>
              <a:t>depolama</a:t>
            </a:r>
            <a:r>
              <a:rPr lang="en-US" sz="1700" dirty="0"/>
              <a:t> </a:t>
            </a:r>
            <a:r>
              <a:rPr lang="en-US" sz="1700" dirty="0" err="1"/>
              <a:t>süre</a:t>
            </a:r>
            <a:r>
              <a:rPr lang="en-US" sz="1700" dirty="0"/>
              <a:t> </a:t>
            </a:r>
            <a:r>
              <a:rPr lang="en-US" sz="1700" dirty="0" err="1"/>
              <a:t>sınırlarını</a:t>
            </a:r>
            <a:r>
              <a:rPr lang="en-US" sz="1700" dirty="0"/>
              <a:t> </a:t>
            </a:r>
            <a:r>
              <a:rPr lang="en-US" sz="1700" dirty="0" err="1"/>
              <a:t>aşmadan</a:t>
            </a:r>
            <a:r>
              <a:rPr lang="en-US" sz="1700" dirty="0"/>
              <a:t> </a:t>
            </a:r>
            <a:r>
              <a:rPr lang="en-US" sz="1700" dirty="0" err="1"/>
              <a:t>lisanslı</a:t>
            </a:r>
            <a:r>
              <a:rPr lang="en-US" sz="1700" dirty="0"/>
              <a:t>/</a:t>
            </a:r>
            <a:r>
              <a:rPr lang="en-US" sz="1700" dirty="0" err="1"/>
              <a:t>yetkili</a:t>
            </a:r>
            <a:r>
              <a:rPr lang="en-US" sz="1700" dirty="0"/>
              <a:t> </a:t>
            </a:r>
            <a:r>
              <a:rPr lang="en-US" sz="1700" dirty="0" err="1"/>
              <a:t>firmalara</a:t>
            </a:r>
            <a:r>
              <a:rPr lang="en-US" sz="1700" dirty="0"/>
              <a:t> </a:t>
            </a:r>
            <a:r>
              <a:rPr lang="en-US" sz="1700" dirty="0" err="1"/>
              <a:t>teslim</a:t>
            </a:r>
            <a:r>
              <a:rPr lang="en-US" sz="1700" dirty="0"/>
              <a:t> </a:t>
            </a:r>
            <a:r>
              <a:rPr lang="en-US" sz="1700" dirty="0" err="1"/>
              <a:t>ederek</a:t>
            </a:r>
            <a:r>
              <a:rPr lang="en-US" sz="1700" dirty="0"/>
              <a:t>, </a:t>
            </a:r>
            <a:r>
              <a:rPr lang="en-US" sz="1700" dirty="0" err="1"/>
              <a:t>kayıtlarını</a:t>
            </a:r>
            <a:r>
              <a:rPr lang="en-US" sz="1700" dirty="0"/>
              <a:t> </a:t>
            </a:r>
            <a:r>
              <a:rPr lang="en-US" sz="1700" dirty="0" err="1"/>
              <a:t>muhafaza</a:t>
            </a:r>
            <a:r>
              <a:rPr lang="en-US" sz="1700" dirty="0"/>
              <a:t> ederiz</a:t>
            </a:r>
            <a:r>
              <a:rPr lang="tr-TR" sz="1700" dirty="0"/>
              <a:t>.</a:t>
            </a:r>
          </a:p>
          <a:p>
            <a:r>
              <a:rPr lang="en-US" sz="1800" b="1" dirty="0">
                <a:cs typeface="Arial" pitchFamily="34" charset="0"/>
              </a:rPr>
              <a:t>» </a:t>
            </a:r>
            <a:r>
              <a:rPr lang="tr-TR" sz="1800" b="1" dirty="0">
                <a:cs typeface="Arial" pitchFamily="34" charset="0"/>
              </a:rPr>
              <a:t> </a:t>
            </a:r>
            <a:r>
              <a:rPr lang="en-US" sz="1700" dirty="0" err="1"/>
              <a:t>Çalışanlarımızı</a:t>
            </a:r>
            <a:r>
              <a:rPr lang="en-US" sz="1700" dirty="0"/>
              <a:t> </a:t>
            </a:r>
            <a:r>
              <a:rPr lang="tr-TR" sz="1700" dirty="0"/>
              <a:t> </a:t>
            </a:r>
            <a:r>
              <a:rPr lang="en-US" sz="1700" dirty="0" err="1"/>
              <a:t>çevre</a:t>
            </a:r>
            <a:r>
              <a:rPr lang="en-US" sz="1700" dirty="0"/>
              <a:t> konusunda </a:t>
            </a:r>
            <a:r>
              <a:rPr lang="en-US" sz="1700" dirty="0" err="1"/>
              <a:t>eğitmeyi</a:t>
            </a:r>
            <a:r>
              <a:rPr lang="en-US" sz="1700" dirty="0"/>
              <a:t> </a:t>
            </a:r>
            <a:r>
              <a:rPr lang="en-US" sz="1700" dirty="0" err="1"/>
              <a:t>ve</a:t>
            </a:r>
            <a:r>
              <a:rPr lang="en-US" sz="1700" dirty="0"/>
              <a:t> </a:t>
            </a:r>
            <a:r>
              <a:rPr lang="tr-TR" sz="1700" dirty="0"/>
              <a:t> </a:t>
            </a:r>
            <a:r>
              <a:rPr lang="en-US" sz="1700" dirty="0" err="1"/>
              <a:t>duyarlılıklarını</a:t>
            </a:r>
            <a:r>
              <a:rPr lang="en-US" sz="1700" dirty="0"/>
              <a:t> </a:t>
            </a:r>
            <a:r>
              <a:rPr lang="en-US" sz="1700" dirty="0" err="1"/>
              <a:t>artırmayı</a:t>
            </a:r>
            <a:r>
              <a:rPr lang="en-US" sz="1700" dirty="0"/>
              <a:t> </a:t>
            </a:r>
            <a:r>
              <a:rPr lang="tr-TR" sz="1700" dirty="0"/>
              <a:t> </a:t>
            </a:r>
            <a:r>
              <a:rPr lang="en-US" sz="1700" dirty="0" err="1"/>
              <a:t>amaçlarız</a:t>
            </a:r>
            <a:r>
              <a:rPr lang="en-US" sz="1700" dirty="0"/>
              <a:t>.</a:t>
            </a:r>
            <a:endParaRPr lang="tr-TR" sz="1700" dirty="0"/>
          </a:p>
          <a:p>
            <a:endParaRPr lang="tr-TR" sz="1700" b="1" dirty="0">
              <a:effectLst>
                <a:outerShdw blurRad="38100" dist="38100" dir="2700000" algn="tl">
                  <a:srgbClr val="000000">
                    <a:alpha val="43137"/>
                  </a:srgbClr>
                </a:outerShdw>
              </a:effectLst>
            </a:endParaRPr>
          </a:p>
          <a:p>
            <a:endParaRPr lang="tr-TR" sz="1700" b="1" dirty="0">
              <a:solidFill>
                <a:schemeClr val="accent6">
                  <a:lumMod val="50000"/>
                </a:schemeClr>
              </a:solidFill>
              <a:effectLst>
                <a:outerShdw blurRad="38100" dist="38100" dir="2700000" algn="tl">
                  <a:srgbClr val="000000">
                    <a:alpha val="43137"/>
                  </a:srgbClr>
                </a:outerShdw>
              </a:effectLst>
            </a:endParaRPr>
          </a:p>
          <a:p>
            <a:r>
              <a:rPr lang="tr-TR" sz="1700" dirty="0">
                <a:solidFill>
                  <a:schemeClr val="accent6">
                    <a:lumMod val="50000"/>
                  </a:schemeClr>
                </a:solidFill>
              </a:rPr>
              <a:t>.</a:t>
            </a:r>
          </a:p>
        </p:txBody>
      </p:sp>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3996211" y="4329261"/>
            <a:ext cx="291558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39938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Dikdörtgen 1"/>
          <p:cNvSpPr/>
          <p:nvPr/>
        </p:nvSpPr>
        <p:spPr>
          <a:xfrm rot="10800000" flipV="1">
            <a:off x="467817" y="611818"/>
            <a:ext cx="9649072" cy="2987890"/>
          </a:xfrm>
          <a:prstGeom prst="rect">
            <a:avLst/>
          </a:prstGeom>
        </p:spPr>
        <p:txBody>
          <a:bodyPr wrap="square" lIns="109115" tIns="54557" rIns="109115" bIns="54557">
            <a:spAutoFit/>
          </a:bodyPr>
          <a:lstStyle/>
          <a:p>
            <a:r>
              <a:rPr lang="tr-TR" sz="1700" dirty="0"/>
              <a:t>Atık yönetimi, atığın kaynağında azaltılması, özelliğine göre ayrılması, toplanması,  depolanması, geri kazanılması, taşınması, </a:t>
            </a:r>
            <a:r>
              <a:rPr lang="tr-TR" sz="1700" dirty="0" err="1"/>
              <a:t>bertarafı</a:t>
            </a:r>
            <a:r>
              <a:rPr lang="tr-TR" sz="1700" dirty="0"/>
              <a:t> ve bertaraf işlemleri sonrası  kontrolü vb. işlemleri içeren bir yönetim biçimidir. </a:t>
            </a:r>
            <a:r>
              <a:rPr lang="tr-TR" sz="1700" dirty="0" smtClean="0"/>
              <a:t>Sema Otel </a:t>
            </a:r>
            <a:r>
              <a:rPr lang="tr-TR" sz="1700" dirty="0"/>
              <a:t>olarak uyguladığımız Atık Yönetimi Sistemimizde öncelikli amacımız atık miktarını azaltmak, oluşan atıklarımızı iyi yöneterek çevreye en az zarar ile </a:t>
            </a:r>
            <a:r>
              <a:rPr lang="tr-TR" sz="1700" dirty="0" err="1"/>
              <a:t>bertarafını</a:t>
            </a:r>
            <a:r>
              <a:rPr lang="tr-TR" sz="1700" dirty="0"/>
              <a:t> sağlamak ve geri kazanılabilir olanları tekrar </a:t>
            </a:r>
            <a:r>
              <a:rPr lang="tr-TR" sz="1700" dirty="0" smtClean="0"/>
              <a:t>kazanmaktır.</a:t>
            </a:r>
            <a:endParaRPr lang="tr-TR" sz="1700" dirty="0"/>
          </a:p>
          <a:p>
            <a:r>
              <a:rPr lang="tr-TR" sz="1700" dirty="0"/>
              <a:t>Otel içerisinde ve ofislerde çeşitli noktalarda doğaya zarar vermemesi için atık </a:t>
            </a:r>
            <a:r>
              <a:rPr lang="tr-TR" sz="1700" dirty="0" smtClean="0"/>
              <a:t> </a:t>
            </a:r>
            <a:r>
              <a:rPr lang="tr-TR" sz="1700" dirty="0"/>
              <a:t>kutularımız ve atık yağ kutularımız  </a:t>
            </a:r>
            <a:r>
              <a:rPr lang="tr-TR" sz="1700" dirty="0" smtClean="0"/>
              <a:t>mevcuttur. </a:t>
            </a:r>
            <a:r>
              <a:rPr lang="tr-TR" sz="1700" dirty="0"/>
              <a:t>Otelimizde oluşan tehlikeli atıkların çevreye zarar vermeden bertaraf edilebilmesi için bölümlerimizde oluşan tehlikeli atıkları, tehlikeli atık odalarımızda uygun koşullarda topluyor, etiketliyor ve yasalara uygun </a:t>
            </a:r>
            <a:r>
              <a:rPr lang="tr-TR" sz="1700" dirty="0" err="1"/>
              <a:t>bertarafı</a:t>
            </a:r>
            <a:r>
              <a:rPr lang="tr-TR" sz="1700" dirty="0"/>
              <a:t> veya değerlendirilmesi için lisanslı </a:t>
            </a:r>
            <a:r>
              <a:rPr lang="tr-TR" sz="1700" dirty="0" smtClean="0"/>
              <a:t>firmalara </a:t>
            </a:r>
            <a:r>
              <a:rPr lang="tr-TR" sz="1700" dirty="0"/>
              <a:t>teslim </a:t>
            </a:r>
            <a:r>
              <a:rPr lang="tr-TR" sz="1700" dirty="0" smtClean="0"/>
              <a:t>ediyoruz.</a:t>
            </a:r>
            <a:endParaRPr lang="tr-TR" sz="1700" dirty="0"/>
          </a:p>
          <a:p>
            <a:endParaRPr lang="tr-TR" sz="1700" dirty="0"/>
          </a:p>
          <a:p>
            <a:endParaRPr lang="tr-TR" sz="1700" dirty="0"/>
          </a:p>
        </p:txBody>
      </p:sp>
      <p:pic>
        <p:nvPicPr>
          <p:cNvPr id="3" name="Resim 2"/>
          <p:cNvPicPr>
            <a:picLocks noChangeAspect="1"/>
          </p:cNvPicPr>
          <p:nvPr/>
        </p:nvPicPr>
        <p:blipFill rotWithShape="1">
          <a:blip r:embed="rId2" cstate="print">
            <a:extLst>
              <a:ext uri="{28A0092B-C50C-407E-A947-70E740481C1C}">
                <a14:useLocalDpi xmlns:a14="http://schemas.microsoft.com/office/drawing/2010/main" val="0"/>
              </a:ext>
            </a:extLst>
          </a:blip>
          <a:srcRect t="17080" b="22068"/>
          <a:stretch/>
        </p:blipFill>
        <p:spPr>
          <a:xfrm>
            <a:off x="1547937" y="3249141"/>
            <a:ext cx="2736710" cy="3609099"/>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9883" y="3096343"/>
            <a:ext cx="2922910" cy="3897214"/>
          </a:xfrm>
          <a:prstGeom prst="rect">
            <a:avLst/>
          </a:prstGeom>
        </p:spPr>
      </p:pic>
    </p:spTree>
    <p:extLst>
      <p:ext uri="{BB962C8B-B14F-4D97-AF65-F5344CB8AC3E}">
        <p14:creationId xmlns:p14="http://schemas.microsoft.com/office/powerpoint/2010/main" val="10772075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ileşik">
  <a:themeElements>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Bileşik">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leşik">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2.xml><?xml version="1.0" encoding="utf-8"?>
<a:theme xmlns:a="http://schemas.openxmlformats.org/drawingml/2006/main" name="1_Bileşik">
  <a:themeElements>
    <a:clrScheme name="Bileşik">
      <a:dk1>
        <a:sysClr val="windowText" lastClr="000000"/>
      </a:dk1>
      <a:lt1>
        <a:sysClr val="window" lastClr="FFFFFF"/>
      </a:lt1>
      <a:dk2>
        <a:srgbClr val="5B6973"/>
      </a:dk2>
      <a:lt2>
        <a:srgbClr val="E7ECED"/>
      </a:lt2>
      <a:accent1>
        <a:srgbClr val="98C723"/>
      </a:accent1>
      <a:accent2>
        <a:srgbClr val="59B0B9"/>
      </a:accent2>
      <a:accent3>
        <a:srgbClr val="DEAE00"/>
      </a:accent3>
      <a:accent4>
        <a:srgbClr val="B77BB4"/>
      </a:accent4>
      <a:accent5>
        <a:srgbClr val="E0773C"/>
      </a:accent5>
      <a:accent6>
        <a:srgbClr val="A98D63"/>
      </a:accent6>
      <a:hlink>
        <a:srgbClr val="26CBEC"/>
      </a:hlink>
      <a:folHlink>
        <a:srgbClr val="598C8C"/>
      </a:folHlink>
    </a:clrScheme>
    <a:fontScheme name="Bileşik">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leşik">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Composite</Template>
  <TotalTime>3563</TotalTime>
  <Words>1900</Words>
  <Application>Microsoft Office PowerPoint</Application>
  <PresentationFormat>Özel</PresentationFormat>
  <Paragraphs>190</Paragraphs>
  <Slides>25</Slides>
  <Notes>3</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25</vt:i4>
      </vt:variant>
    </vt:vector>
  </HeadingPairs>
  <TitlesOfParts>
    <vt:vector size="35" baseType="lpstr">
      <vt:lpstr>Arial Unicode MS</vt:lpstr>
      <vt:lpstr>Arial</vt:lpstr>
      <vt:lpstr>Arial Black</vt:lpstr>
      <vt:lpstr>Bahnschrift SemiBold SemiConden</vt:lpstr>
      <vt:lpstr>Calibri</vt:lpstr>
      <vt:lpstr>Times New Roman</vt:lpstr>
      <vt:lpstr>Trebuchet MS</vt:lpstr>
      <vt:lpstr>Wingdings</vt:lpstr>
      <vt:lpstr>Bileşik</vt:lpstr>
      <vt:lpstr>1_Bileşik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KONYA YÖRESEL LEZZETLERİ</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kayzer-06</cp:lastModifiedBy>
  <cp:revision>305</cp:revision>
  <dcterms:created xsi:type="dcterms:W3CDTF">2023-11-30T06:00:14Z</dcterms:created>
  <dcterms:modified xsi:type="dcterms:W3CDTF">2025-05-23T06:27:37Z</dcterms:modified>
</cp:coreProperties>
</file>